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7561263" cy="10693400"/>
  <p:notesSz cx="6858000" cy="994568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河野晴香" initials="河野晴香" lastIdx="5" clrIdx="0">
    <p:extLst>
      <p:ext uri="{19B8F6BF-5375-455C-9EA6-DF929625EA0E}">
        <p15:presenceInfo xmlns:p15="http://schemas.microsoft.com/office/powerpoint/2012/main" userId="S::kono.haruka@saitama-pho.jp::993bb3fc-5d4d-4b12-974a-32ced24201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99CC"/>
    <a:srgbClr val="660033"/>
    <a:srgbClr val="5A2781"/>
    <a:srgbClr val="660066"/>
    <a:srgbClr val="CC0099"/>
    <a:srgbClr val="FF6699"/>
    <a:srgbClr val="FF5050"/>
    <a:srgbClr val="6633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310" autoAdjust="0"/>
    <p:restoredTop sz="94660"/>
  </p:normalViewPr>
  <p:slideViewPr>
    <p:cSldViewPr showGuides="1">
      <p:cViewPr varScale="1">
        <p:scale>
          <a:sx n="44" d="100"/>
          <a:sy n="44" d="100"/>
        </p:scale>
        <p:origin x="1836" y="72"/>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71800" cy="498474"/>
          </a:xfrm>
          <a:prstGeom prst="rect">
            <a:avLst/>
          </a:prstGeom>
        </p:spPr>
        <p:txBody>
          <a:bodyPr vert="horz" lIns="91421" tIns="45712" rIns="91421" bIns="4571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84613" y="1"/>
            <a:ext cx="2971800" cy="498474"/>
          </a:xfrm>
          <a:prstGeom prst="rect">
            <a:avLst/>
          </a:prstGeom>
        </p:spPr>
        <p:txBody>
          <a:bodyPr vert="horz" lIns="91421" tIns="45712" rIns="91421" bIns="45712" rtlCol="0"/>
          <a:lstStyle>
            <a:lvl1pPr algn="r">
              <a:defRPr sz="1300"/>
            </a:lvl1pPr>
          </a:lstStyle>
          <a:p>
            <a:fld id="{2CF083AA-7A92-4461-9339-643B37F3F9BD}" type="datetimeFigureOut">
              <a:rPr kumimoji="1" lang="ja-JP" altLang="en-US" smtClean="0"/>
              <a:t>2022/10/12</a:t>
            </a:fld>
            <a:endParaRPr kumimoji="1" lang="ja-JP" altLang="en-US"/>
          </a:p>
        </p:txBody>
      </p:sp>
      <p:sp>
        <p:nvSpPr>
          <p:cNvPr id="4" name="スライド イメージ プレースホルダー 3"/>
          <p:cNvSpPr>
            <a:spLocks noGrp="1" noRot="1" noChangeAspect="1"/>
          </p:cNvSpPr>
          <p:nvPr>
            <p:ph type="sldImg" idx="2"/>
          </p:nvPr>
        </p:nvSpPr>
        <p:spPr>
          <a:xfrm>
            <a:off x="2241550" y="1241425"/>
            <a:ext cx="2374900" cy="3357563"/>
          </a:xfrm>
          <a:prstGeom prst="rect">
            <a:avLst/>
          </a:prstGeom>
          <a:noFill/>
          <a:ln w="12700">
            <a:solidFill>
              <a:prstClr val="black"/>
            </a:solidFill>
          </a:ln>
        </p:spPr>
        <p:txBody>
          <a:bodyPr vert="horz" lIns="91421" tIns="45712" rIns="91421" bIns="45712" rtlCol="0" anchor="ctr"/>
          <a:lstStyle/>
          <a:p>
            <a:endParaRPr lang="ja-JP" altLang="en-US"/>
          </a:p>
        </p:txBody>
      </p:sp>
      <p:sp>
        <p:nvSpPr>
          <p:cNvPr id="5" name="ノート プレースホルダー 4"/>
          <p:cNvSpPr>
            <a:spLocks noGrp="1"/>
          </p:cNvSpPr>
          <p:nvPr>
            <p:ph type="body" sz="quarter" idx="3"/>
          </p:nvPr>
        </p:nvSpPr>
        <p:spPr>
          <a:xfrm>
            <a:off x="685802" y="4786313"/>
            <a:ext cx="5486399" cy="3916363"/>
          </a:xfrm>
          <a:prstGeom prst="rect">
            <a:avLst/>
          </a:prstGeom>
        </p:spPr>
        <p:txBody>
          <a:bodyPr vert="horz" lIns="91421" tIns="45712" rIns="91421"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7215"/>
            <a:ext cx="2971800" cy="498474"/>
          </a:xfrm>
          <a:prstGeom prst="rect">
            <a:avLst/>
          </a:prstGeom>
        </p:spPr>
        <p:txBody>
          <a:bodyPr vert="horz" lIns="91421" tIns="45712" rIns="91421" bIns="4571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84613" y="9447215"/>
            <a:ext cx="2971800" cy="498474"/>
          </a:xfrm>
          <a:prstGeom prst="rect">
            <a:avLst/>
          </a:prstGeom>
        </p:spPr>
        <p:txBody>
          <a:bodyPr vert="horz" lIns="91421" tIns="45712" rIns="91421" bIns="45712" rtlCol="0" anchor="b"/>
          <a:lstStyle>
            <a:lvl1pPr algn="r">
              <a:defRPr sz="1300"/>
            </a:lvl1pPr>
          </a:lstStyle>
          <a:p>
            <a:fld id="{71CD6391-11C5-4445-8054-48C0197FE46A}" type="slidenum">
              <a:rPr kumimoji="1" lang="ja-JP" altLang="en-US" smtClean="0"/>
              <a:t>‹#›</a:t>
            </a:fld>
            <a:endParaRPr kumimoji="1" lang="ja-JP" altLang="en-US"/>
          </a:p>
        </p:txBody>
      </p:sp>
    </p:spTree>
    <p:extLst>
      <p:ext uri="{BB962C8B-B14F-4D97-AF65-F5344CB8AC3E}">
        <p14:creationId xmlns:p14="http://schemas.microsoft.com/office/powerpoint/2010/main" val="3472426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2022/10/12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2022/10/12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2022/10/12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2022/10/12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2022/10/12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2022/10/12</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紅葉した落ち葉とどんぐりのイラスト - イラストストック">
            <a:extLst>
              <a:ext uri="{FF2B5EF4-FFF2-40B4-BE49-F238E27FC236}">
                <a16:creationId xmlns:a16="http://schemas.microsoft.com/office/drawing/2014/main" id="{BE4EAE2C-CE48-4DF9-847D-1377F0F18F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181797">
            <a:off x="340403" y="428852"/>
            <a:ext cx="1599466" cy="160979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マリーゴールドの花～かわいい無料のフリーイラスト素材集">
            <a:extLst>
              <a:ext uri="{FF2B5EF4-FFF2-40B4-BE49-F238E27FC236}">
                <a16:creationId xmlns:a16="http://schemas.microsoft.com/office/drawing/2014/main" id="{64CA9671-5297-4FE0-B825-83E57188FF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505674">
            <a:off x="5214357" y="325090"/>
            <a:ext cx="2038036" cy="1340345"/>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a:extLst>
              <a:ext uri="{FF2B5EF4-FFF2-40B4-BE49-F238E27FC236}">
                <a16:creationId xmlns:a16="http://schemas.microsoft.com/office/drawing/2014/main" id="{16A7A201-68A8-4A4D-9DA1-234FD7160D97}"/>
              </a:ext>
            </a:extLst>
          </p:cNvPr>
          <p:cNvSpPr txBox="1"/>
          <p:nvPr/>
        </p:nvSpPr>
        <p:spPr>
          <a:xfrm>
            <a:off x="294513" y="99765"/>
            <a:ext cx="3747724" cy="523220"/>
          </a:xfrm>
          <a:prstGeom prst="rect">
            <a:avLst/>
          </a:prstGeom>
          <a:noFill/>
        </p:spPr>
        <p:txBody>
          <a:bodyPr wrap="square" rtlCol="0">
            <a:spAutoFit/>
          </a:bodyPr>
          <a:lstStyle/>
          <a:p>
            <a:r>
              <a:rPr lang="ja-JP" altLang="en-US" sz="1400" dirty="0"/>
              <a:t>地方独立行政法人 埼玉県立病院機構</a:t>
            </a:r>
            <a:endParaRPr lang="en-US" altLang="ja-JP" sz="1400" dirty="0"/>
          </a:p>
          <a:p>
            <a:r>
              <a:rPr lang="ja-JP" altLang="en-US" sz="1400" dirty="0"/>
              <a:t>埼玉県立がんセンター　緩和ケアセンター主催</a:t>
            </a:r>
            <a:endParaRPr lang="en-US" altLang="ja-JP" sz="1400" dirty="0"/>
          </a:p>
        </p:txBody>
      </p:sp>
      <p:sp>
        <p:nvSpPr>
          <p:cNvPr id="15" name="テキスト ボックス 14">
            <a:extLst>
              <a:ext uri="{FF2B5EF4-FFF2-40B4-BE49-F238E27FC236}">
                <a16:creationId xmlns:a16="http://schemas.microsoft.com/office/drawing/2014/main" id="{8D43A584-9B93-4F99-8F95-51DB21ED241D}"/>
              </a:ext>
            </a:extLst>
          </p:cNvPr>
          <p:cNvSpPr txBox="1"/>
          <p:nvPr/>
        </p:nvSpPr>
        <p:spPr>
          <a:xfrm>
            <a:off x="370545" y="2628928"/>
            <a:ext cx="7115653" cy="1692323"/>
          </a:xfrm>
          <a:prstGeom prst="rect">
            <a:avLst/>
          </a:prstGeom>
          <a:noFill/>
        </p:spPr>
        <p:txBody>
          <a:bodyPr wrap="square" rtlCol="0">
            <a:spAutoFit/>
          </a:bodyPr>
          <a:lstStyle/>
          <a:p>
            <a:pPr>
              <a:lnSpc>
                <a:spcPct val="150000"/>
              </a:lnSpc>
            </a:pPr>
            <a:r>
              <a:rPr lang="ja-JP" altLang="en-US" sz="2200" dirty="0">
                <a:latin typeface="+mn-ea"/>
                <a:cs typeface="MS PMincho" charset="-128"/>
              </a:rPr>
              <a:t>日　 時   ：  令和 </a:t>
            </a:r>
            <a:r>
              <a:rPr lang="en-US" altLang="ja-JP" sz="2200" dirty="0">
                <a:latin typeface="+mn-ea"/>
                <a:cs typeface="MS PMincho" charset="-128"/>
              </a:rPr>
              <a:t>4</a:t>
            </a:r>
            <a:r>
              <a:rPr lang="ja-JP" altLang="en-US" sz="2200" dirty="0">
                <a:latin typeface="+mn-ea"/>
                <a:cs typeface="MS PMincho" charset="-128"/>
              </a:rPr>
              <a:t>年 </a:t>
            </a:r>
            <a:r>
              <a:rPr lang="en-US" altLang="ja-JP" sz="2200" dirty="0">
                <a:latin typeface="+mn-ea"/>
                <a:cs typeface="MS PMincho" charset="-128"/>
              </a:rPr>
              <a:t>11</a:t>
            </a:r>
            <a:r>
              <a:rPr lang="ja-JP" altLang="en-US" sz="2200" dirty="0">
                <a:latin typeface="+mn-ea"/>
                <a:cs typeface="MS PMincho" charset="-128"/>
              </a:rPr>
              <a:t>月</a:t>
            </a:r>
            <a:r>
              <a:rPr lang="en-US" altLang="ja-JP" sz="2200" dirty="0">
                <a:latin typeface="+mn-ea"/>
                <a:cs typeface="MS PMincho" charset="-128"/>
              </a:rPr>
              <a:t> 25</a:t>
            </a:r>
            <a:r>
              <a:rPr lang="ja-JP" altLang="en-US" sz="2200" dirty="0">
                <a:latin typeface="+mn-ea"/>
                <a:cs typeface="MS PMincho" charset="-128"/>
              </a:rPr>
              <a:t>日（金） </a:t>
            </a:r>
            <a:r>
              <a:rPr lang="en-US" altLang="ja-JP" sz="2200" dirty="0">
                <a:latin typeface="+mn-ea"/>
                <a:cs typeface="MS PMincho" charset="-128"/>
              </a:rPr>
              <a:t>18:00</a:t>
            </a:r>
            <a:r>
              <a:rPr lang="ja-JP" altLang="en-US" sz="2200" dirty="0">
                <a:latin typeface="+mn-ea"/>
                <a:cs typeface="MS PMincho" charset="-128"/>
              </a:rPr>
              <a:t>～</a:t>
            </a:r>
            <a:r>
              <a:rPr lang="en-US" altLang="ja-JP" sz="2200" dirty="0">
                <a:latin typeface="+mn-ea"/>
                <a:cs typeface="MS PMincho" charset="-128"/>
              </a:rPr>
              <a:t>19:30</a:t>
            </a:r>
          </a:p>
          <a:p>
            <a:pPr>
              <a:lnSpc>
                <a:spcPct val="150000"/>
              </a:lnSpc>
            </a:pPr>
            <a:r>
              <a:rPr lang="ja-JP" altLang="en-US" sz="2200" dirty="0">
                <a:latin typeface="+mn-ea"/>
                <a:cs typeface="MS PMincho" charset="-128"/>
              </a:rPr>
              <a:t>内　 容   ：　講義、質疑応答およびディスカッション</a:t>
            </a:r>
            <a:endParaRPr lang="en-US" altLang="ja-JP" sz="800" dirty="0">
              <a:latin typeface="+mn-ea"/>
              <a:cs typeface="MS PMincho" charset="-128"/>
            </a:endParaRPr>
          </a:p>
          <a:p>
            <a:pPr algn="ctr">
              <a:lnSpc>
                <a:spcPct val="150000"/>
              </a:lnSpc>
            </a:pPr>
            <a:r>
              <a:rPr lang="ja-JP" altLang="en-US" sz="3000" b="1" dirty="0">
                <a:solidFill>
                  <a:srgbClr val="660033"/>
                </a:solidFill>
                <a:latin typeface="+mn-ea"/>
                <a:cs typeface="MS PMincho" charset="-128"/>
              </a:rPr>
              <a:t>「腸閉塞に対する緩和ケア」</a:t>
            </a:r>
            <a:endParaRPr lang="en-US" altLang="ja-JP" sz="3000" b="1" dirty="0">
              <a:solidFill>
                <a:srgbClr val="660033"/>
              </a:solidFill>
              <a:latin typeface="+mn-ea"/>
              <a:cs typeface="MS PMincho" charset="-128"/>
            </a:endParaRPr>
          </a:p>
        </p:txBody>
      </p:sp>
      <p:sp>
        <p:nvSpPr>
          <p:cNvPr id="16" name="テキスト ボックス 15">
            <a:extLst>
              <a:ext uri="{FF2B5EF4-FFF2-40B4-BE49-F238E27FC236}">
                <a16:creationId xmlns:a16="http://schemas.microsoft.com/office/drawing/2014/main" id="{1C242A37-76D3-4E92-8554-3AD80DC77830}"/>
              </a:ext>
            </a:extLst>
          </p:cNvPr>
          <p:cNvSpPr txBox="1"/>
          <p:nvPr/>
        </p:nvSpPr>
        <p:spPr>
          <a:xfrm>
            <a:off x="417981" y="2152670"/>
            <a:ext cx="6746298" cy="523220"/>
          </a:xfrm>
          <a:prstGeom prst="rect">
            <a:avLst/>
          </a:prstGeom>
          <a:noFill/>
        </p:spPr>
        <p:txBody>
          <a:bodyPr wrap="square" rtlCol="0">
            <a:spAutoFit/>
          </a:bodyPr>
          <a:lstStyle/>
          <a:p>
            <a:r>
              <a:rPr lang="ja-JP" altLang="en-US" sz="1400" b="1" dirty="0">
                <a:latin typeface="+mn-ea"/>
                <a:cs typeface="MS PMincho" charset="-128"/>
              </a:rPr>
              <a:t>県内緩和ケアの質の維持・向上のために、病院、在宅で緩和ケアを日々実践されている皆様と知識を共有し、語り合いたいと思います。　皆様のご参加をお待ちしております。</a:t>
            </a:r>
            <a:endParaRPr lang="en-US" altLang="ja-JP" sz="1400" b="1" dirty="0">
              <a:latin typeface="+mn-ea"/>
              <a:cs typeface="MS PMincho" charset="-128"/>
            </a:endParaRPr>
          </a:p>
        </p:txBody>
      </p:sp>
      <p:sp>
        <p:nvSpPr>
          <p:cNvPr id="17" name="四角形: 角を丸くする 16">
            <a:extLst>
              <a:ext uri="{FF2B5EF4-FFF2-40B4-BE49-F238E27FC236}">
                <a16:creationId xmlns:a16="http://schemas.microsoft.com/office/drawing/2014/main" id="{133907D2-0AAB-4CAA-B9DB-C8BC1938061E}"/>
              </a:ext>
            </a:extLst>
          </p:cNvPr>
          <p:cNvSpPr/>
          <p:nvPr/>
        </p:nvSpPr>
        <p:spPr>
          <a:xfrm>
            <a:off x="252239" y="7108847"/>
            <a:ext cx="7309024" cy="1356128"/>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a:solidFill>
                  <a:schemeClr val="tx1"/>
                </a:solidFill>
                <a:latin typeface="+mn-ea"/>
              </a:rPr>
              <a:t>＜注意事項＞</a:t>
            </a:r>
            <a:endParaRPr lang="en-US" altLang="ja-JP" sz="1300" b="1" dirty="0">
              <a:solidFill>
                <a:schemeClr val="tx1"/>
              </a:solidFill>
              <a:latin typeface="+mn-ea"/>
            </a:endParaRPr>
          </a:p>
          <a:p>
            <a:r>
              <a:rPr lang="ja-JP" altLang="en-US" sz="1300" dirty="0">
                <a:solidFill>
                  <a:schemeClr val="tx1"/>
                </a:solidFill>
                <a:latin typeface="+mn-ea"/>
              </a:rPr>
              <a:t>・使用するパソコンに、事前に</a:t>
            </a:r>
            <a:r>
              <a:rPr lang="en-US" altLang="ja-JP" sz="1300" dirty="0">
                <a:solidFill>
                  <a:schemeClr val="tx1"/>
                </a:solidFill>
                <a:latin typeface="+mn-ea"/>
              </a:rPr>
              <a:t>『Zoom』</a:t>
            </a:r>
            <a:r>
              <a:rPr lang="ja-JP" altLang="en-US" sz="1300" dirty="0">
                <a:solidFill>
                  <a:schemeClr val="tx1"/>
                </a:solidFill>
                <a:latin typeface="+mn-ea"/>
              </a:rPr>
              <a:t>のアプリをインストールしてください。</a:t>
            </a:r>
            <a:endParaRPr lang="en-US" altLang="ja-JP" sz="1300" dirty="0">
              <a:solidFill>
                <a:schemeClr val="tx1"/>
              </a:solidFill>
              <a:latin typeface="+mn-ea"/>
            </a:endParaRPr>
          </a:p>
          <a:p>
            <a:r>
              <a:rPr lang="ja-JP" altLang="en-US" sz="1300" dirty="0">
                <a:solidFill>
                  <a:schemeClr val="tx1"/>
                </a:solidFill>
                <a:latin typeface="+mn-ea"/>
              </a:rPr>
              <a:t>・パソコンに</a:t>
            </a:r>
            <a:r>
              <a:rPr lang="en-US" altLang="ja-JP" sz="1300" dirty="0">
                <a:solidFill>
                  <a:schemeClr val="tx1"/>
                </a:solidFill>
                <a:latin typeface="+mn-ea"/>
              </a:rPr>
              <a:t>『Web</a:t>
            </a:r>
            <a:r>
              <a:rPr lang="ja-JP" altLang="en-US" sz="1300" dirty="0">
                <a:solidFill>
                  <a:schemeClr val="tx1"/>
                </a:solidFill>
                <a:latin typeface="+mn-ea"/>
              </a:rPr>
              <a:t>カメラ機能</a:t>
            </a:r>
            <a:r>
              <a:rPr lang="en-US" altLang="ja-JP" sz="1300" dirty="0">
                <a:solidFill>
                  <a:schemeClr val="tx1"/>
                </a:solidFill>
                <a:latin typeface="+mn-ea"/>
              </a:rPr>
              <a:t>』『</a:t>
            </a:r>
            <a:r>
              <a:rPr lang="ja-JP" altLang="en-US" sz="1300" dirty="0">
                <a:solidFill>
                  <a:schemeClr val="tx1"/>
                </a:solidFill>
                <a:latin typeface="+mn-ea"/>
              </a:rPr>
              <a:t>マイク・スピーカー機能</a:t>
            </a:r>
            <a:r>
              <a:rPr lang="en-US" altLang="ja-JP" sz="1300" dirty="0">
                <a:solidFill>
                  <a:schemeClr val="tx1"/>
                </a:solidFill>
                <a:latin typeface="+mn-ea"/>
              </a:rPr>
              <a:t>』</a:t>
            </a:r>
            <a:r>
              <a:rPr lang="ja-JP" altLang="en-US" sz="1300" dirty="0">
                <a:solidFill>
                  <a:schemeClr val="tx1"/>
                </a:solidFill>
                <a:latin typeface="+mn-ea"/>
              </a:rPr>
              <a:t>が備わっているかご確認ください。マイク付き</a:t>
            </a:r>
            <a:endParaRPr lang="en-US" altLang="ja-JP" sz="1300" dirty="0">
              <a:solidFill>
                <a:schemeClr val="tx1"/>
              </a:solidFill>
              <a:latin typeface="+mn-ea"/>
            </a:endParaRPr>
          </a:p>
          <a:p>
            <a:r>
              <a:rPr lang="ja-JP" altLang="en-US" sz="1300" dirty="0">
                <a:solidFill>
                  <a:schemeClr val="tx1"/>
                </a:solidFill>
                <a:latin typeface="+mn-ea"/>
              </a:rPr>
              <a:t>　イヤフォンの使用も可能です。</a:t>
            </a:r>
            <a:endParaRPr lang="en-US" altLang="ja-JP" sz="1300" dirty="0">
              <a:solidFill>
                <a:schemeClr val="tx1"/>
              </a:solidFill>
              <a:latin typeface="+mn-ea"/>
            </a:endParaRPr>
          </a:p>
          <a:p>
            <a:r>
              <a:rPr lang="ja-JP" altLang="en-US" sz="1300" dirty="0">
                <a:solidFill>
                  <a:schemeClr val="tx1"/>
                </a:solidFill>
                <a:latin typeface="+mn-ea"/>
              </a:rPr>
              <a:t>・</a:t>
            </a:r>
            <a:r>
              <a:rPr lang="en-US" altLang="ja-JP" sz="1300" dirty="0">
                <a:solidFill>
                  <a:schemeClr val="tx1"/>
                </a:solidFill>
                <a:latin typeface="+mn-ea"/>
              </a:rPr>
              <a:t>『Zoom</a:t>
            </a:r>
            <a:r>
              <a:rPr lang="ja-JP" altLang="en-US" sz="1300" dirty="0">
                <a:solidFill>
                  <a:schemeClr val="tx1"/>
                </a:solidFill>
                <a:latin typeface="+mn-ea"/>
              </a:rPr>
              <a:t>ミーティング</a:t>
            </a:r>
            <a:r>
              <a:rPr lang="en-US" altLang="ja-JP" sz="1300" dirty="0">
                <a:solidFill>
                  <a:schemeClr val="tx1"/>
                </a:solidFill>
                <a:latin typeface="+mn-ea"/>
              </a:rPr>
              <a:t>』</a:t>
            </a:r>
            <a:r>
              <a:rPr lang="ja-JP" altLang="en-US" sz="1300" dirty="0">
                <a:solidFill>
                  <a:schemeClr val="tx1"/>
                </a:solidFill>
                <a:latin typeface="+mn-ea"/>
              </a:rPr>
              <a:t>を使用して参加が可能な安定したインターネット接続ができる環境で受講して</a:t>
            </a:r>
            <a:endParaRPr lang="en-US" altLang="ja-JP" sz="1300" dirty="0">
              <a:solidFill>
                <a:schemeClr val="tx1"/>
              </a:solidFill>
              <a:latin typeface="+mn-ea"/>
            </a:endParaRPr>
          </a:p>
          <a:p>
            <a:r>
              <a:rPr lang="ja-JP" altLang="en-US" sz="1300" dirty="0">
                <a:solidFill>
                  <a:schemeClr val="tx1"/>
                </a:solidFill>
                <a:latin typeface="+mn-ea"/>
              </a:rPr>
              <a:t>　ください。</a:t>
            </a:r>
            <a:endParaRPr lang="en-US" altLang="ja-JP" sz="1300" dirty="0">
              <a:solidFill>
                <a:schemeClr val="tx1"/>
              </a:solidFill>
              <a:latin typeface="+mn-ea"/>
            </a:endParaRPr>
          </a:p>
          <a:p>
            <a:r>
              <a:rPr lang="ja-JP" altLang="en-US" sz="1300" dirty="0">
                <a:solidFill>
                  <a:schemeClr val="tx1"/>
                </a:solidFill>
                <a:latin typeface="+mn-ea"/>
              </a:rPr>
              <a:t>・受講に伴って生じる通信費は自己負担になりますのでご了承ください。</a:t>
            </a:r>
            <a:endParaRPr lang="en-US" altLang="ja-JP" sz="1300" dirty="0">
              <a:solidFill>
                <a:schemeClr val="tx1"/>
              </a:solidFill>
              <a:latin typeface="+mn-ea"/>
            </a:endParaRPr>
          </a:p>
        </p:txBody>
      </p:sp>
      <p:sp>
        <p:nvSpPr>
          <p:cNvPr id="18" name="テキスト ボックス 17">
            <a:extLst>
              <a:ext uri="{FF2B5EF4-FFF2-40B4-BE49-F238E27FC236}">
                <a16:creationId xmlns:a16="http://schemas.microsoft.com/office/drawing/2014/main" id="{5FA9C409-1F98-4B66-8944-15389C7E59A4}"/>
              </a:ext>
            </a:extLst>
          </p:cNvPr>
          <p:cNvSpPr txBox="1"/>
          <p:nvPr/>
        </p:nvSpPr>
        <p:spPr>
          <a:xfrm>
            <a:off x="294513" y="8651305"/>
            <a:ext cx="7042437" cy="1092607"/>
          </a:xfrm>
          <a:prstGeom prst="rect">
            <a:avLst/>
          </a:prstGeom>
          <a:noFill/>
        </p:spPr>
        <p:txBody>
          <a:bodyPr wrap="square" rtlCol="0">
            <a:spAutoFit/>
          </a:bodyPr>
          <a:lstStyle/>
          <a:p>
            <a:r>
              <a:rPr lang="ja-JP" altLang="en-US" sz="1300" b="1" dirty="0">
                <a:latin typeface="+mn-ea"/>
                <a:cs typeface="MS PMincho" charset="-128"/>
              </a:rPr>
              <a:t>＜申し込み方法＞</a:t>
            </a:r>
          </a:p>
          <a:p>
            <a:r>
              <a:rPr lang="ja-JP" altLang="en-US" sz="1300" dirty="0">
                <a:latin typeface="+mn-ea"/>
                <a:cs typeface="MS PMincho" charset="-128"/>
              </a:rPr>
              <a:t>●埼玉県立がんセンターホームページ（</a:t>
            </a:r>
            <a:r>
              <a:rPr lang="en-US" altLang="ja-JP" sz="1300" dirty="0">
                <a:latin typeface="+mn-ea"/>
                <a:cs typeface="MS PMincho" charset="-128"/>
              </a:rPr>
              <a:t>https://www.saitama-pho.jp/saitama-cc/index.html </a:t>
            </a:r>
            <a:r>
              <a:rPr lang="ja-JP" altLang="en-US" sz="1300" dirty="0">
                <a:latin typeface="+mn-ea"/>
                <a:cs typeface="MS PMincho" charset="-128"/>
              </a:rPr>
              <a:t>）</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 </a:t>
            </a:r>
            <a:r>
              <a:rPr lang="ja-JP" altLang="en-US" sz="1300" dirty="0">
                <a:latin typeface="+mn-ea"/>
                <a:cs typeface="MS PMincho" charset="-128"/>
              </a:rPr>
              <a:t>「研修会・セミナー」内の「緩和ケアセンター」→「令和４年度地域連携緩和ケアカンファレンス」</a:t>
            </a:r>
            <a:endParaRPr lang="en-US" altLang="ja-JP" sz="1300" dirty="0">
              <a:latin typeface="+mn-ea"/>
              <a:cs typeface="MS PMincho" charset="-128"/>
            </a:endParaRPr>
          </a:p>
          <a:p>
            <a:r>
              <a:rPr lang="ja-JP" altLang="en-US" sz="1300" dirty="0">
                <a:latin typeface="+mn-ea"/>
                <a:cs typeface="MS PMincho" charset="-128"/>
              </a:rPr>
              <a:t>　 「参加申込フォーム」より、必要事項をご記入のうえ、お申込みください。</a:t>
            </a:r>
            <a:endParaRPr lang="ja-JP" altLang="en-US" sz="800" dirty="0">
              <a:latin typeface="+mn-ea"/>
              <a:cs typeface="MS PMincho" charset="-128"/>
            </a:endParaRPr>
          </a:p>
          <a:p>
            <a:r>
              <a:rPr lang="ja-JP" altLang="en-US" sz="1300" dirty="0">
                <a:latin typeface="+mn-ea"/>
                <a:cs typeface="MS PMincho" charset="-128"/>
              </a:rPr>
              <a:t>●締切日：　</a:t>
            </a:r>
            <a:r>
              <a:rPr lang="ja-JP" altLang="en-US" sz="1300" b="1" dirty="0">
                <a:latin typeface="+mn-ea"/>
                <a:cs typeface="MS PMincho" charset="-128"/>
              </a:rPr>
              <a:t>令和 ４年</a:t>
            </a:r>
            <a:r>
              <a:rPr lang="en-US" altLang="ja-JP" sz="1300" b="1" dirty="0">
                <a:latin typeface="+mn-ea"/>
                <a:cs typeface="MS PMincho" charset="-128"/>
              </a:rPr>
              <a:t> 11</a:t>
            </a:r>
            <a:r>
              <a:rPr lang="ja-JP" altLang="en-US" sz="1300" b="1" dirty="0">
                <a:latin typeface="+mn-ea"/>
                <a:cs typeface="MS PMincho" charset="-128"/>
              </a:rPr>
              <a:t>月 </a:t>
            </a:r>
            <a:r>
              <a:rPr lang="en-US" altLang="ja-JP" sz="1300" b="1" dirty="0">
                <a:latin typeface="+mn-ea"/>
                <a:cs typeface="MS PMincho" charset="-128"/>
              </a:rPr>
              <a:t>18</a:t>
            </a:r>
            <a:r>
              <a:rPr lang="ja-JP" altLang="en-US" sz="1300" b="1" dirty="0">
                <a:latin typeface="+mn-ea"/>
                <a:cs typeface="MS PMincho" charset="-128"/>
              </a:rPr>
              <a:t>日  １７：００　まで</a:t>
            </a:r>
            <a:endParaRPr lang="en-US" altLang="ja-JP" sz="1300" b="1" dirty="0">
              <a:latin typeface="+mn-ea"/>
              <a:cs typeface="MS PMincho" charset="-128"/>
            </a:endParaRPr>
          </a:p>
        </p:txBody>
      </p:sp>
      <p:sp>
        <p:nvSpPr>
          <p:cNvPr id="19" name="テキスト ボックス 18">
            <a:extLst>
              <a:ext uri="{FF2B5EF4-FFF2-40B4-BE49-F238E27FC236}">
                <a16:creationId xmlns:a16="http://schemas.microsoft.com/office/drawing/2014/main" id="{46D06594-3F18-4660-B141-78042D1BE08C}"/>
              </a:ext>
            </a:extLst>
          </p:cNvPr>
          <p:cNvSpPr txBox="1"/>
          <p:nvPr/>
        </p:nvSpPr>
        <p:spPr>
          <a:xfrm>
            <a:off x="564183" y="835810"/>
            <a:ext cx="6534161" cy="1200329"/>
          </a:xfrm>
          <a:prstGeom prst="rect">
            <a:avLst/>
          </a:prstGeom>
          <a:noFill/>
        </p:spPr>
        <p:txBody>
          <a:bodyPr wrap="square" rtlCol="0">
            <a:spAutoFit/>
          </a:bodyPr>
          <a:lstStyle/>
          <a:p>
            <a:pPr algn="ctr"/>
            <a:r>
              <a:rPr lang="ja-JP" altLang="en-US" sz="3600" b="1" dirty="0">
                <a:effectLst>
                  <a:glow rad="177800">
                    <a:schemeClr val="bg1"/>
                  </a:glow>
                </a:effectLst>
                <a:latin typeface="+mj-ea"/>
                <a:ea typeface="+mj-ea"/>
                <a:cs typeface="MS PMincho" charset="-128"/>
              </a:rPr>
              <a:t>令和４年度 第</a:t>
            </a:r>
            <a:r>
              <a:rPr lang="en-US" altLang="ja-JP" sz="3600" b="1" dirty="0">
                <a:effectLst>
                  <a:glow rad="177800">
                    <a:schemeClr val="bg1"/>
                  </a:glow>
                </a:effectLst>
                <a:latin typeface="+mj-ea"/>
                <a:ea typeface="+mj-ea"/>
                <a:cs typeface="MS PMincho" charset="-128"/>
              </a:rPr>
              <a:t>8</a:t>
            </a:r>
            <a:r>
              <a:rPr lang="ja-JP" altLang="en-US" sz="3600" b="1" dirty="0">
                <a:effectLst>
                  <a:glow rad="177800">
                    <a:schemeClr val="bg1"/>
                  </a:glow>
                </a:effectLst>
                <a:latin typeface="+mj-ea"/>
                <a:ea typeface="+mj-ea"/>
                <a:cs typeface="MS PMincho" charset="-128"/>
              </a:rPr>
              <a:t>回</a:t>
            </a:r>
            <a:endParaRPr lang="en-US" altLang="ja-JP" sz="3600" b="1" dirty="0">
              <a:effectLst>
                <a:glow rad="177800">
                  <a:schemeClr val="bg1"/>
                </a:glow>
              </a:effectLst>
              <a:latin typeface="+mj-ea"/>
              <a:ea typeface="+mj-ea"/>
              <a:cs typeface="MS PMincho" charset="-128"/>
            </a:endParaRPr>
          </a:p>
          <a:p>
            <a:r>
              <a:rPr lang="ja-JP" altLang="en-US" sz="3600" b="1" dirty="0">
                <a:effectLst>
                  <a:glow rad="177800">
                    <a:schemeClr val="bg1"/>
                  </a:glow>
                </a:effectLst>
                <a:latin typeface="+mj-ea"/>
                <a:ea typeface="+mj-ea"/>
                <a:cs typeface="MS PMincho" charset="-128"/>
              </a:rPr>
              <a:t>地域連携緩和ケアカンファレンス</a:t>
            </a:r>
          </a:p>
        </p:txBody>
      </p:sp>
      <p:sp>
        <p:nvSpPr>
          <p:cNvPr id="14" name="テキスト ボックス 13">
            <a:extLst>
              <a:ext uri="{FF2B5EF4-FFF2-40B4-BE49-F238E27FC236}">
                <a16:creationId xmlns:a16="http://schemas.microsoft.com/office/drawing/2014/main" id="{5DD126B7-7B72-4C2A-90F4-BDD243D7B8DC}"/>
              </a:ext>
            </a:extLst>
          </p:cNvPr>
          <p:cNvSpPr txBox="1"/>
          <p:nvPr/>
        </p:nvSpPr>
        <p:spPr>
          <a:xfrm>
            <a:off x="309704" y="9833378"/>
            <a:ext cx="7129279" cy="692497"/>
          </a:xfrm>
          <a:prstGeom prst="rect">
            <a:avLst/>
          </a:prstGeom>
          <a:noFill/>
        </p:spPr>
        <p:txBody>
          <a:bodyPr wrap="square">
            <a:spAutoFit/>
          </a:bodyPr>
          <a:lstStyle/>
          <a:p>
            <a:r>
              <a:rPr lang="en-US" altLang="ja-JP" sz="1300" b="1" dirty="0">
                <a:latin typeface="+mn-ea"/>
                <a:cs typeface="MS PMincho" charset="-128"/>
              </a:rPr>
              <a:t>【</a:t>
            </a:r>
            <a:r>
              <a:rPr lang="ja-JP" altLang="en-US" sz="1300" b="1" dirty="0">
                <a:latin typeface="+mn-ea"/>
                <a:cs typeface="MS PMincho" charset="-128"/>
              </a:rPr>
              <a:t>問い合わせ先</a:t>
            </a:r>
            <a:r>
              <a:rPr lang="en-US" altLang="ja-JP" sz="1300" b="1" dirty="0">
                <a:latin typeface="+mn-ea"/>
                <a:cs typeface="MS PMincho" charset="-128"/>
              </a:rPr>
              <a:t>】</a:t>
            </a:r>
            <a:r>
              <a:rPr lang="ja-JP" altLang="en-US" sz="1300" dirty="0">
                <a:latin typeface="+mn-ea"/>
                <a:cs typeface="MS PMincho" charset="-128"/>
              </a:rPr>
              <a:t>　</a:t>
            </a:r>
            <a:endParaRPr lang="en-US" altLang="ja-JP" sz="1300" dirty="0">
              <a:latin typeface="+mn-ea"/>
              <a:cs typeface="MS PMincho" charset="-128"/>
            </a:endParaRPr>
          </a:p>
          <a:p>
            <a:r>
              <a:rPr lang="ja-JP" altLang="en-US" sz="1300" dirty="0">
                <a:solidFill>
                  <a:srgbClr val="FF0000"/>
                </a:solidFill>
                <a:latin typeface="+mn-ea"/>
              </a:rPr>
              <a:t>　　</a:t>
            </a:r>
            <a:r>
              <a:rPr lang="ja-JP" altLang="en-US" sz="1300" dirty="0"/>
              <a:t>地方独立行政法人 埼玉県立病院機構</a:t>
            </a:r>
            <a:r>
              <a:rPr lang="en-US" altLang="ja-JP" sz="1300" dirty="0"/>
              <a:t> </a:t>
            </a:r>
            <a:r>
              <a:rPr lang="ja-JP" altLang="en-US" sz="1300" dirty="0">
                <a:latin typeface="+mn-ea"/>
                <a:cs typeface="MS PMincho" charset="-128"/>
              </a:rPr>
              <a:t>埼玉県立がんセンター 緩和ケアセンター</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TEL</a:t>
            </a:r>
            <a:r>
              <a:rPr lang="ja-JP" altLang="en-US" sz="1300" dirty="0">
                <a:latin typeface="+mn-ea"/>
                <a:cs typeface="MS PMincho" charset="-128"/>
              </a:rPr>
              <a:t>：</a:t>
            </a:r>
            <a:r>
              <a:rPr lang="en-US" altLang="ja-JP" sz="1300" dirty="0">
                <a:latin typeface="+mn-ea"/>
                <a:cs typeface="MS PMincho" charset="-128"/>
              </a:rPr>
              <a:t>048-722-1111</a:t>
            </a:r>
            <a:r>
              <a:rPr lang="ja-JP" altLang="en-US" sz="1300" dirty="0">
                <a:latin typeface="+mn-ea"/>
                <a:cs typeface="MS PMincho" charset="-128"/>
              </a:rPr>
              <a:t>　　</a:t>
            </a:r>
            <a:r>
              <a:rPr lang="en-US" altLang="ja-JP" sz="1300" dirty="0">
                <a:latin typeface="+mn-ea"/>
                <a:cs typeface="MS PMincho" charset="-128"/>
              </a:rPr>
              <a:t>FAX</a:t>
            </a:r>
            <a:r>
              <a:rPr lang="ja-JP" altLang="en-US" sz="1300" dirty="0">
                <a:latin typeface="+mn-ea"/>
                <a:cs typeface="MS PMincho" charset="-128"/>
              </a:rPr>
              <a:t>：</a:t>
            </a:r>
            <a:r>
              <a:rPr lang="en-US" altLang="ja-JP" sz="1300" dirty="0">
                <a:latin typeface="+mn-ea"/>
                <a:cs typeface="MS PMincho" charset="-128"/>
              </a:rPr>
              <a:t>048-722-1129</a:t>
            </a:r>
            <a:r>
              <a:rPr lang="ja-JP" altLang="en-US" sz="1300" dirty="0">
                <a:latin typeface="+mn-ea"/>
                <a:cs typeface="MS PMincho" charset="-128"/>
              </a:rPr>
              <a:t>　  </a:t>
            </a:r>
            <a:r>
              <a:rPr lang="en-US" altLang="ja-JP" sz="1300" dirty="0">
                <a:latin typeface="+mn-ea"/>
                <a:cs typeface="MS PMincho" charset="-128"/>
              </a:rPr>
              <a:t>E-mail</a:t>
            </a:r>
            <a:r>
              <a:rPr lang="ja-JP" altLang="en-US" sz="1300" dirty="0">
                <a:latin typeface="+mn-ea"/>
                <a:cs typeface="MS PMincho" charset="-128"/>
              </a:rPr>
              <a:t>：</a:t>
            </a:r>
            <a:r>
              <a:rPr lang="en-US" altLang="ja-JP" sz="1300" dirty="0">
                <a:latin typeface="+mn-ea"/>
                <a:cs typeface="MS PMincho" charset="-128"/>
              </a:rPr>
              <a:t>miyuki-m@saitama-pho.jp      </a:t>
            </a:r>
            <a:r>
              <a:rPr lang="ja-JP" altLang="en-US" sz="1300" dirty="0">
                <a:latin typeface="+mn-ea"/>
                <a:cs typeface="MS PMincho" charset="-128"/>
              </a:rPr>
              <a:t>担当：森住</a:t>
            </a:r>
          </a:p>
        </p:txBody>
      </p:sp>
      <p:sp>
        <p:nvSpPr>
          <p:cNvPr id="22" name="正方形/長方形 21">
            <a:extLst>
              <a:ext uri="{FF2B5EF4-FFF2-40B4-BE49-F238E27FC236}">
                <a16:creationId xmlns:a16="http://schemas.microsoft.com/office/drawing/2014/main" id="{21398C45-A39A-4195-8559-C1110DD8F70E}"/>
              </a:ext>
            </a:extLst>
          </p:cNvPr>
          <p:cNvSpPr/>
          <p:nvPr/>
        </p:nvSpPr>
        <p:spPr>
          <a:xfrm>
            <a:off x="7309024" y="0"/>
            <a:ext cx="232667" cy="106934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9900"/>
              </a:solidFill>
              <a:highlight>
                <a:srgbClr val="FFFF00"/>
              </a:highlight>
            </a:endParaRPr>
          </a:p>
        </p:txBody>
      </p:sp>
      <p:sp>
        <p:nvSpPr>
          <p:cNvPr id="3" name="正方形/長方形 2">
            <a:extLst>
              <a:ext uri="{FF2B5EF4-FFF2-40B4-BE49-F238E27FC236}">
                <a16:creationId xmlns:a16="http://schemas.microsoft.com/office/drawing/2014/main" id="{CF62D5CB-63E9-4C08-BA54-90AFD2EDE54A}"/>
              </a:ext>
            </a:extLst>
          </p:cNvPr>
          <p:cNvSpPr/>
          <p:nvPr/>
        </p:nvSpPr>
        <p:spPr>
          <a:xfrm>
            <a:off x="280887" y="5970744"/>
            <a:ext cx="7144470" cy="989695"/>
          </a:xfrm>
          <a:prstGeom prst="rect">
            <a:avLst/>
          </a:prstGeom>
        </p:spPr>
        <p:txBody>
          <a:bodyPr wrap="square">
            <a:spAutoFit/>
          </a:bodyPr>
          <a:lstStyle/>
          <a:p>
            <a:pPr>
              <a:lnSpc>
                <a:spcPct val="150000"/>
              </a:lnSpc>
            </a:pPr>
            <a:r>
              <a:rPr lang="ja-JP" altLang="en-US" sz="2200" dirty="0">
                <a:latin typeface="+mn-ea"/>
                <a:cs typeface="MS PMincho" charset="-128"/>
              </a:rPr>
              <a:t>参加人数  ： </a:t>
            </a:r>
            <a:r>
              <a:rPr lang="en-US" altLang="ja-JP" sz="2200" dirty="0">
                <a:latin typeface="+mn-ea"/>
                <a:cs typeface="MS PMincho" charset="-128"/>
              </a:rPr>
              <a:t>50</a:t>
            </a:r>
            <a:r>
              <a:rPr lang="ja-JP" altLang="en-US" sz="2200" dirty="0">
                <a:latin typeface="+mn-ea"/>
                <a:cs typeface="MS PMincho" charset="-128"/>
              </a:rPr>
              <a:t>名程度</a:t>
            </a:r>
            <a:endParaRPr lang="en-US" altLang="ja-JP" sz="2200" dirty="0">
              <a:latin typeface="+mn-ea"/>
              <a:cs typeface="MS PMincho" charset="-128"/>
            </a:endParaRPr>
          </a:p>
          <a:p>
            <a:pPr>
              <a:lnSpc>
                <a:spcPct val="150000"/>
              </a:lnSpc>
            </a:pPr>
            <a:r>
              <a:rPr lang="ja-JP" altLang="en-US" sz="2000" dirty="0">
                <a:latin typeface="+mn-ea"/>
                <a:cs typeface="MS PMincho" charset="-128"/>
              </a:rPr>
              <a:t>方法 ：</a:t>
            </a:r>
            <a:r>
              <a:rPr lang="en-US" altLang="ja-JP" sz="1800" dirty="0">
                <a:latin typeface="+mn-ea"/>
                <a:cs typeface="MS PMincho" charset="-128"/>
              </a:rPr>
              <a:t>Zoom</a:t>
            </a:r>
            <a:r>
              <a:rPr lang="ja-JP" altLang="en-US" sz="1800" dirty="0">
                <a:latin typeface="+mn-ea"/>
                <a:cs typeface="MS PMincho" charset="-128"/>
              </a:rPr>
              <a:t>によるオンライン開催</a:t>
            </a:r>
            <a:r>
              <a:rPr lang="ja-JP" altLang="en-US" sz="1400" dirty="0">
                <a:latin typeface="+mn-ea"/>
                <a:cs typeface="MS PMincho" charset="-128"/>
              </a:rPr>
              <a:t>（後日</a:t>
            </a:r>
            <a:r>
              <a:rPr lang="en-US" altLang="ja-JP" sz="1400" dirty="0">
                <a:latin typeface="+mn-ea"/>
                <a:cs typeface="MS PMincho" charset="-128"/>
              </a:rPr>
              <a:t>Zoom</a:t>
            </a:r>
            <a:r>
              <a:rPr lang="ja-JP" altLang="en-US" sz="1400" dirty="0">
                <a:latin typeface="+mn-ea"/>
                <a:cs typeface="MS PMincho" charset="-128"/>
              </a:rPr>
              <a:t>ミーティング</a:t>
            </a:r>
            <a:r>
              <a:rPr lang="en-US" altLang="ja-JP" sz="1400" dirty="0">
                <a:latin typeface="+mn-ea"/>
                <a:cs typeface="MS PMincho" charset="-128"/>
              </a:rPr>
              <a:t>ID</a:t>
            </a:r>
            <a:r>
              <a:rPr lang="ja-JP" altLang="en-US" sz="1400" dirty="0">
                <a:latin typeface="+mn-ea"/>
                <a:cs typeface="MS PMincho" charset="-128"/>
              </a:rPr>
              <a:t>をお知らせいたします）</a:t>
            </a:r>
            <a:endParaRPr lang="en-US" altLang="ja-JP" sz="1400" dirty="0">
              <a:latin typeface="+mn-ea"/>
              <a:cs typeface="MS PMincho" charset="-128"/>
            </a:endParaRPr>
          </a:p>
        </p:txBody>
      </p:sp>
      <p:sp>
        <p:nvSpPr>
          <p:cNvPr id="4" name="正方形/長方形 3">
            <a:extLst>
              <a:ext uri="{FF2B5EF4-FFF2-40B4-BE49-F238E27FC236}">
                <a16:creationId xmlns:a16="http://schemas.microsoft.com/office/drawing/2014/main" id="{C7F9CF4C-2AF5-48F9-9064-82247E0E7175}"/>
              </a:ext>
            </a:extLst>
          </p:cNvPr>
          <p:cNvSpPr/>
          <p:nvPr/>
        </p:nvSpPr>
        <p:spPr>
          <a:xfrm>
            <a:off x="380531" y="4247696"/>
            <a:ext cx="6783747" cy="1737270"/>
          </a:xfrm>
          <a:prstGeom prst="rect">
            <a:avLst/>
          </a:prstGeom>
        </p:spPr>
        <p:txBody>
          <a:bodyPr wrap="square">
            <a:spAutoFit/>
          </a:bodyPr>
          <a:lstStyle/>
          <a:p>
            <a:pPr>
              <a:lnSpc>
                <a:spcPct val="150000"/>
              </a:lnSpc>
            </a:pPr>
            <a:r>
              <a:rPr lang="ja-JP" altLang="en-US" sz="2400" b="1" dirty="0">
                <a:solidFill>
                  <a:srgbClr val="660033"/>
                </a:solidFill>
                <a:latin typeface="+mn-ea"/>
                <a:cs typeface="MS PMincho" charset="-128"/>
              </a:rPr>
              <a:t>講　師： </a:t>
            </a:r>
            <a:r>
              <a:rPr lang="ja-JP" altLang="en-US" sz="2600" b="1" dirty="0">
                <a:solidFill>
                  <a:srgbClr val="660033"/>
                </a:solidFill>
                <a:latin typeface="+mn-ea"/>
                <a:cs typeface="MS PMincho" charset="-128"/>
              </a:rPr>
              <a:t>埼玉県立がんセンター</a:t>
            </a:r>
            <a:endParaRPr lang="en-US" altLang="ja-JP" sz="2600" b="1" dirty="0">
              <a:solidFill>
                <a:srgbClr val="660033"/>
              </a:solidFill>
              <a:latin typeface="+mn-ea"/>
              <a:cs typeface="MS PMincho" charset="-128"/>
            </a:endParaRPr>
          </a:p>
          <a:p>
            <a:pPr>
              <a:lnSpc>
                <a:spcPct val="150000"/>
              </a:lnSpc>
            </a:pPr>
            <a:r>
              <a:rPr lang="ja-JP" altLang="en-US" sz="2400" b="1" dirty="0">
                <a:solidFill>
                  <a:srgbClr val="660033"/>
                </a:solidFill>
                <a:latin typeface="+mn-ea"/>
                <a:cs typeface="MS PMincho" charset="-128"/>
              </a:rPr>
              <a:t>　　　 　　        緩和ケア科 医師　　 高塚　直能</a:t>
            </a:r>
            <a:endParaRPr lang="en-US" altLang="ja-JP" sz="2400" b="1" dirty="0">
              <a:solidFill>
                <a:srgbClr val="660033"/>
              </a:solidFill>
              <a:latin typeface="+mn-ea"/>
              <a:cs typeface="MS PMincho" charset="-128"/>
            </a:endParaRPr>
          </a:p>
          <a:p>
            <a:pPr>
              <a:lnSpc>
                <a:spcPct val="150000"/>
              </a:lnSpc>
            </a:pPr>
            <a:r>
              <a:rPr lang="ja-JP" altLang="en-US" sz="2400" b="1" dirty="0">
                <a:solidFill>
                  <a:srgbClr val="660033"/>
                </a:solidFill>
                <a:latin typeface="+mn-ea"/>
                <a:cs typeface="MS PMincho" charset="-128"/>
              </a:rPr>
              <a:t>　　　  　　       緩和ケア科 医師　 　杉浦　徳子 </a:t>
            </a:r>
            <a:endParaRPr lang="ja-JP" altLang="en-US" sz="2400" dirty="0"/>
          </a:p>
        </p:txBody>
      </p:sp>
      <p:sp>
        <p:nvSpPr>
          <p:cNvPr id="21" name="正方形/長方形 20">
            <a:extLst>
              <a:ext uri="{FF2B5EF4-FFF2-40B4-BE49-F238E27FC236}">
                <a16:creationId xmlns:a16="http://schemas.microsoft.com/office/drawing/2014/main" id="{EA17DE17-24E3-4EC1-BD41-53D567E1EB1D}"/>
              </a:ext>
            </a:extLst>
          </p:cNvPr>
          <p:cNvSpPr/>
          <p:nvPr/>
        </p:nvSpPr>
        <p:spPr>
          <a:xfrm>
            <a:off x="1537" y="0"/>
            <a:ext cx="232667" cy="106934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9900"/>
              </a:solidFill>
              <a:highlight>
                <a:srgbClr val="FFFF00"/>
              </a:highlight>
            </a:endParaRPr>
          </a:p>
        </p:txBody>
      </p:sp>
    </p:spTree>
    <p:extLst>
      <p:ext uri="{BB962C8B-B14F-4D97-AF65-F5344CB8AC3E}">
        <p14:creationId xmlns:p14="http://schemas.microsoft.com/office/powerpoint/2010/main" val="11617780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E51E62B-5042-4C2F-84BF-087733CA8974}">
  <ds:schemaRefs>
    <ds:schemaRef ds:uri="http://schemas.openxmlformats.org/package/2006/metadata/core-properties"/>
    <ds:schemaRef ds:uri="http://schemas.microsoft.com/office/2006/metadata/properties"/>
    <ds:schemaRef ds:uri="http://purl.org/dc/dcmitype/"/>
    <ds:schemaRef ds:uri="http://purl.org/dc/terms/"/>
    <ds:schemaRef ds:uri="http://schemas.microsoft.com/office/2006/documentManagement/types"/>
    <ds:schemaRef ds:uri="http://schemas.microsoft.com/office/infopath/2007/PartnerControls"/>
    <ds:schemaRef ds:uri="http://www.w3.org/XML/1998/namespace"/>
    <ds:schemaRef ds:uri="http://purl.org/dc/elements/1.1/"/>
    <ds:schemaRef ds:uri="1119c2e5-8fb9-4d5f-baf1-202c530f2c34"/>
  </ds:schemaRefs>
</ds:datastoreItem>
</file>

<file path=customXml/itemProps3.xml><?xml version="1.0" encoding="utf-8"?>
<ds:datastoreItem xmlns:ds="http://schemas.openxmlformats.org/officeDocument/2006/customXml" ds:itemID="{53939EDA-EE09-4224-82B0-6C4936D0A4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tf02776154_win32</Template>
  <TotalTime>431</TotalTime>
  <Words>380</Words>
  <Application>Microsoft Office PowerPoint</Application>
  <PresentationFormat>ユーザー設定</PresentationFormat>
  <Paragraphs>28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MS PMincho</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ayako.s@lake.ocn.ne.jp</dc:creator>
  <cp:lastModifiedBy>埼玉県</cp:lastModifiedBy>
  <cp:revision>135</cp:revision>
  <cp:lastPrinted>2022-09-06T10:32:52Z</cp:lastPrinted>
  <dcterms:created xsi:type="dcterms:W3CDTF">2021-06-06T14:33:43Z</dcterms:created>
  <dcterms:modified xsi:type="dcterms:W3CDTF">2022-10-11T22:26:39Z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