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3300"/>
    <a:srgbClr val="990000"/>
    <a:srgbClr val="CC3300"/>
    <a:srgbClr val="800000"/>
    <a:srgbClr val="990033"/>
    <a:srgbClr val="CC6600"/>
    <a:srgbClr val="FF0000"/>
    <a:srgbClr val="FFFF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varScale="1">
        <p:scale>
          <a:sx n="44" d="100"/>
          <a:sy n="44" d="100"/>
        </p:scale>
        <p:origin x="1836" y="72"/>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2022/7/12</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2022/7/12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2022/7/12</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D60EBFE-D641-4E78-9E95-382E321E2D6E}"/>
              </a:ext>
            </a:extLst>
          </p:cNvPr>
          <p:cNvPicPr>
            <a:picLocks noChangeAspect="1"/>
          </p:cNvPicPr>
          <p:nvPr/>
        </p:nvPicPr>
        <p:blipFill>
          <a:blip r:embed="rId2"/>
          <a:stretch>
            <a:fillRect/>
          </a:stretch>
        </p:blipFill>
        <p:spPr>
          <a:xfrm>
            <a:off x="5364807" y="73744"/>
            <a:ext cx="1859489" cy="1727677"/>
          </a:xfrm>
          <a:prstGeom prst="rect">
            <a:avLst/>
          </a:prstGeom>
        </p:spPr>
      </p:pic>
      <p:pic>
        <p:nvPicPr>
          <p:cNvPr id="1030" name="Picture 6" descr="ヒマワリ（向日葵）の花～かわいい無料のフリーイラスト素材集">
            <a:extLst>
              <a:ext uri="{FF2B5EF4-FFF2-40B4-BE49-F238E27FC236}">
                <a16:creationId xmlns:a16="http://schemas.microsoft.com/office/drawing/2014/main" id="{206D453A-D0FA-4F98-A63C-AB99BE74A2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90451" y="1047465"/>
            <a:ext cx="1784018" cy="150791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396255" y="234132"/>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245623" y="3056048"/>
            <a:ext cx="7165008" cy="3720699"/>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8</a:t>
            </a:r>
            <a:r>
              <a:rPr lang="ja-JP" altLang="en-US" sz="2200" dirty="0">
                <a:latin typeface="+mn-ea"/>
                <a:cs typeface="MS PMincho" charset="-128"/>
              </a:rPr>
              <a:t>月</a:t>
            </a:r>
            <a:r>
              <a:rPr lang="en-US" altLang="ja-JP" sz="2200" dirty="0">
                <a:latin typeface="+mn-ea"/>
                <a:cs typeface="MS PMincho" charset="-128"/>
              </a:rPr>
              <a:t> 19</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nSpc>
                <a:spcPct val="150000"/>
              </a:lnSpc>
            </a:pPr>
            <a:r>
              <a:rPr lang="ja-JP" altLang="en-US" sz="2800" b="1" dirty="0">
                <a:solidFill>
                  <a:srgbClr val="7C084D"/>
                </a:solidFill>
                <a:latin typeface="+mn-ea"/>
                <a:cs typeface="MS PMincho" charset="-128"/>
              </a:rPr>
              <a:t>　　</a:t>
            </a:r>
            <a:r>
              <a:rPr lang="ja-JP" altLang="en-US" sz="2800" b="1" dirty="0">
                <a:solidFill>
                  <a:srgbClr val="663300"/>
                </a:solidFill>
                <a:latin typeface="+mn-ea"/>
                <a:cs typeface="MS PMincho" charset="-128"/>
              </a:rPr>
              <a:t>　「緩和ケアにおける排便マネジメント」</a:t>
            </a:r>
            <a:endParaRPr lang="en-US" altLang="ja-JP" sz="2800" b="1" dirty="0">
              <a:solidFill>
                <a:srgbClr val="663300"/>
              </a:solidFill>
              <a:latin typeface="+mn-ea"/>
              <a:cs typeface="MS PMincho" charset="-128"/>
            </a:endParaRPr>
          </a:p>
          <a:p>
            <a:pPr>
              <a:lnSpc>
                <a:spcPct val="150000"/>
              </a:lnSpc>
            </a:pPr>
            <a:r>
              <a:rPr lang="ja-JP" altLang="en-US" sz="1800" b="1" dirty="0">
                <a:solidFill>
                  <a:srgbClr val="663300"/>
                </a:solidFill>
                <a:latin typeface="+mn-ea"/>
                <a:cs typeface="MS PMincho" charset="-128"/>
              </a:rPr>
              <a:t>　　</a:t>
            </a:r>
            <a:r>
              <a:rPr lang="ja-JP" altLang="en-US" sz="2400" b="1" dirty="0">
                <a:solidFill>
                  <a:srgbClr val="663300"/>
                </a:solidFill>
                <a:latin typeface="+mn-ea"/>
                <a:cs typeface="MS PMincho" charset="-128"/>
              </a:rPr>
              <a:t>講　師： 渋谷　仁 </a:t>
            </a:r>
            <a:r>
              <a:rPr lang="ja-JP" altLang="en-US" sz="1800" b="1" dirty="0">
                <a:solidFill>
                  <a:srgbClr val="663300"/>
                </a:solidFill>
                <a:latin typeface="+mn-ea"/>
                <a:cs typeface="MS PMincho" charset="-128"/>
              </a:rPr>
              <a:t>緩和ケア科 医長</a:t>
            </a:r>
            <a:r>
              <a:rPr lang="en-US" altLang="ja-JP" sz="1800" b="1" dirty="0">
                <a:solidFill>
                  <a:srgbClr val="663300"/>
                </a:solidFill>
                <a:latin typeface="+mn-ea"/>
                <a:cs typeface="MS PMincho" charset="-128"/>
              </a:rPr>
              <a:t>/ </a:t>
            </a:r>
            <a:r>
              <a:rPr lang="ja-JP" altLang="en-US" sz="1800" b="1" dirty="0">
                <a:solidFill>
                  <a:srgbClr val="663300"/>
                </a:solidFill>
                <a:latin typeface="+mn-ea"/>
                <a:cs typeface="MS PMincho" charset="-128"/>
              </a:rPr>
              <a:t>緩和ケアチーム担当医師　　　</a:t>
            </a:r>
            <a:r>
              <a:rPr lang="ja-JP" altLang="en-US" sz="2400" b="1" dirty="0">
                <a:solidFill>
                  <a:srgbClr val="663300"/>
                </a:solidFill>
                <a:latin typeface="+mn-ea"/>
                <a:cs typeface="MS PMincho" charset="-128"/>
              </a:rPr>
              <a:t>　　　　　　　　　　　</a:t>
            </a:r>
            <a:endParaRPr lang="en-US" altLang="ja-JP" sz="2400" b="1" dirty="0">
              <a:solidFill>
                <a:srgbClr val="663300"/>
              </a:solidFill>
              <a:latin typeface="+mn-ea"/>
              <a:cs typeface="MS PMincho" charset="-128"/>
            </a:endParaRPr>
          </a:p>
          <a:p>
            <a:pPr>
              <a:lnSpc>
                <a:spcPct val="150000"/>
              </a:lnSpc>
            </a:pPr>
            <a:r>
              <a:rPr lang="en-US" altLang="ja-JP" sz="2400" b="1" dirty="0">
                <a:solidFill>
                  <a:srgbClr val="663300"/>
                </a:solidFill>
                <a:latin typeface="+mn-ea"/>
                <a:cs typeface="MS PMincho" charset="-128"/>
              </a:rPr>
              <a:t>              </a:t>
            </a:r>
            <a:r>
              <a:rPr lang="ja-JP" altLang="en-US" sz="2400" b="1" dirty="0">
                <a:solidFill>
                  <a:srgbClr val="663300"/>
                </a:solidFill>
                <a:latin typeface="+mn-ea"/>
                <a:cs typeface="MS PMincho" charset="-128"/>
              </a:rPr>
              <a:t> 宮川　瑞代　</a:t>
            </a:r>
            <a:r>
              <a:rPr lang="ja-JP" altLang="en-US" sz="2000" b="1" dirty="0">
                <a:solidFill>
                  <a:srgbClr val="663300"/>
                </a:solidFill>
                <a:latin typeface="+mn-ea"/>
                <a:cs typeface="MS PMincho" charset="-128"/>
              </a:rPr>
              <a:t>緩和ケアチーム専従看護師</a:t>
            </a:r>
            <a:endParaRPr lang="en-US" altLang="ja-JP" sz="2000" b="1" dirty="0">
              <a:solidFill>
                <a:srgbClr val="663300"/>
              </a:solidFill>
              <a:latin typeface="+mn-ea"/>
              <a:cs typeface="MS PMincho" charset="-128"/>
            </a:endParaRPr>
          </a:p>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18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361" dirty="0">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29736" y="2507472"/>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29442" y="6857867"/>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338932" y="8348761"/>
            <a:ext cx="7042437" cy="1292662"/>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en-US" altLang="ja-JP" sz="1300" dirty="0">
              <a:latin typeface="+mn-ea"/>
              <a:cs typeface="MS PMincho" charset="-128"/>
            </a:endParaRPr>
          </a:p>
          <a:p>
            <a:endParaRPr lang="ja-JP" altLang="en-US" sz="1300" dirty="0">
              <a:latin typeface="+mn-ea"/>
              <a:cs typeface="MS PMincho" charset="-128"/>
            </a:endParaRPr>
          </a:p>
          <a:p>
            <a:r>
              <a:rPr lang="ja-JP" altLang="en-US" sz="1300" dirty="0">
                <a:latin typeface="+mn-ea"/>
                <a:cs typeface="MS PMincho" charset="-128"/>
              </a:rPr>
              <a:t>●締切日：　令和 ４年</a:t>
            </a:r>
            <a:r>
              <a:rPr lang="en-US" altLang="ja-JP" sz="1300" dirty="0">
                <a:latin typeface="+mn-ea"/>
                <a:cs typeface="MS PMincho" charset="-128"/>
              </a:rPr>
              <a:t> 8</a:t>
            </a:r>
            <a:r>
              <a:rPr lang="ja-JP" altLang="en-US" sz="1300" dirty="0">
                <a:latin typeface="+mn-ea"/>
                <a:cs typeface="MS PMincho" charset="-128"/>
              </a:rPr>
              <a:t>月 </a:t>
            </a:r>
            <a:r>
              <a:rPr lang="en-US" altLang="ja-JP" sz="1300" dirty="0">
                <a:latin typeface="+mn-ea"/>
                <a:cs typeface="MS PMincho" charset="-128"/>
              </a:rPr>
              <a:t>12</a:t>
            </a:r>
            <a:r>
              <a:rPr lang="ja-JP" altLang="en-US" sz="1300" dirty="0">
                <a:latin typeface="+mn-ea"/>
                <a:cs typeface="MS PMincho" charset="-128"/>
              </a:rPr>
              <a:t>日  １７：００　まで</a:t>
            </a:r>
            <a:endParaRPr lang="en-US" altLang="ja-JP" sz="1300"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93069" y="1004424"/>
            <a:ext cx="6534161" cy="1200329"/>
          </a:xfrm>
          <a:prstGeom prst="rect">
            <a:avLst/>
          </a:prstGeom>
          <a:noFill/>
        </p:spPr>
        <p:txBody>
          <a:bodyPr wrap="non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5</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38932" y="9729113"/>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1" name="正方形/長方形 20">
            <a:extLst>
              <a:ext uri="{FF2B5EF4-FFF2-40B4-BE49-F238E27FC236}">
                <a16:creationId xmlns:a16="http://schemas.microsoft.com/office/drawing/2014/main" id="{E786B22D-798E-4499-9351-C4B71F197EB8}"/>
              </a:ext>
            </a:extLst>
          </p:cNvPr>
          <p:cNvSpPr/>
          <p:nvPr/>
        </p:nvSpPr>
        <p:spPr>
          <a:xfrm>
            <a:off x="-7423" y="0"/>
            <a:ext cx="269133" cy="106934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3">
                  <a:lumMod val="50000"/>
                </a:schemeClr>
              </a:solidFill>
            </a:endParaRPr>
          </a:p>
        </p:txBody>
      </p:sp>
      <p:sp>
        <p:nvSpPr>
          <p:cNvPr id="22" name="正方形/長方形 21">
            <a:extLst>
              <a:ext uri="{FF2B5EF4-FFF2-40B4-BE49-F238E27FC236}">
                <a16:creationId xmlns:a16="http://schemas.microsoft.com/office/drawing/2014/main" id="{21398C45-A39A-4195-8559-C1110DD8F70E}"/>
              </a:ext>
            </a:extLst>
          </p:cNvPr>
          <p:cNvSpPr/>
          <p:nvPr/>
        </p:nvSpPr>
        <p:spPr>
          <a:xfrm>
            <a:off x="7272558" y="0"/>
            <a:ext cx="269133" cy="106934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51E62B-5042-4C2F-84BF-087733CA8974}">
  <ds:schemaRefs>
    <ds:schemaRef ds:uri="http://www.w3.org/XML/1998/namespace"/>
    <ds:schemaRef ds:uri="http://schemas.microsoft.com/office/2006/metadata/properties"/>
    <ds:schemaRef ds:uri="http://schemas.microsoft.com/office/infopath/2007/PartnerControls"/>
    <ds:schemaRef ds:uri="http://purl.org/dc/dcmitype/"/>
    <ds:schemaRef ds:uri="http://purl.org/dc/elements/1.1/"/>
    <ds:schemaRef ds:uri="http://schemas.microsoft.com/office/2006/documentManagement/types"/>
    <ds:schemaRef ds:uri="http://schemas.openxmlformats.org/package/2006/metadata/core-properties"/>
    <ds:schemaRef ds:uri="1119c2e5-8fb9-4d5f-baf1-202c530f2c34"/>
    <ds:schemaRef ds:uri="http://purl.org/dc/terms/"/>
  </ds:schemaRefs>
</ds:datastoreItem>
</file>

<file path=customXml/itemProps3.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tf02776154_win32</Template>
  <TotalTime>333</TotalTime>
  <Words>382</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 PMincho</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埼玉県</cp:lastModifiedBy>
  <cp:revision>107</cp:revision>
  <cp:lastPrinted>2022-07-12T11:10:14Z</cp:lastPrinted>
  <dcterms:created xsi:type="dcterms:W3CDTF">2021-06-06T14:33:43Z</dcterms:created>
  <dcterms:modified xsi:type="dcterms:W3CDTF">2022-07-12T11:13:18Z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