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9F7"/>
    <a:srgbClr val="D3F8FD"/>
    <a:srgbClr val="FED8F7"/>
    <a:srgbClr val="66FFFF"/>
    <a:srgbClr val="AE22A4"/>
    <a:srgbClr val="7C084D"/>
    <a:srgbClr val="FFFFCC"/>
    <a:srgbClr val="FFFF99"/>
    <a:srgbClr val="FFFF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p:scale>
          <a:sx n="100" d="100"/>
          <a:sy n="100" d="100"/>
        </p:scale>
        <p:origin x="576" y="78"/>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2022/6/10</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2022/6/10</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CE3AD262-B5FE-482E-BE73-925E1AD01627}"/>
              </a:ext>
            </a:extLst>
          </p:cNvPr>
          <p:cNvPicPr>
            <a:picLocks noChangeAspect="1"/>
          </p:cNvPicPr>
          <p:nvPr/>
        </p:nvPicPr>
        <p:blipFill>
          <a:blip r:embed="rId2"/>
          <a:stretch>
            <a:fillRect/>
          </a:stretch>
        </p:blipFill>
        <p:spPr>
          <a:xfrm rot="1679331">
            <a:off x="435660" y="866535"/>
            <a:ext cx="1370686" cy="1579011"/>
          </a:xfrm>
          <a:prstGeom prst="rect">
            <a:avLst/>
          </a:prstGeom>
        </p:spPr>
      </p:pic>
      <p:pic>
        <p:nvPicPr>
          <p:cNvPr id="2" name="図 1">
            <a:extLst>
              <a:ext uri="{FF2B5EF4-FFF2-40B4-BE49-F238E27FC236}">
                <a16:creationId xmlns:a16="http://schemas.microsoft.com/office/drawing/2014/main" id="{778B1BF7-5F7B-40D2-A1BD-B3143820AE8B}"/>
              </a:ext>
            </a:extLst>
          </p:cNvPr>
          <p:cNvPicPr>
            <a:picLocks noChangeAspect="1"/>
          </p:cNvPicPr>
          <p:nvPr/>
        </p:nvPicPr>
        <p:blipFill>
          <a:blip r:embed="rId3"/>
          <a:stretch>
            <a:fillRect/>
          </a:stretch>
        </p:blipFill>
        <p:spPr>
          <a:xfrm rot="15166255">
            <a:off x="5585834" y="267397"/>
            <a:ext cx="1715390" cy="1562786"/>
          </a:xfrm>
          <a:prstGeom prst="rect">
            <a:avLst/>
          </a:prstGeom>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396255" y="234132"/>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270303" y="3105386"/>
            <a:ext cx="7165008" cy="3166701"/>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7</a:t>
            </a:r>
            <a:r>
              <a:rPr lang="ja-JP" altLang="en-US" sz="2200" dirty="0">
                <a:latin typeface="+mn-ea"/>
                <a:cs typeface="MS PMincho" charset="-128"/>
              </a:rPr>
              <a:t>月</a:t>
            </a:r>
            <a:r>
              <a:rPr lang="en-US" altLang="ja-JP" sz="2200" dirty="0">
                <a:latin typeface="+mn-ea"/>
                <a:cs typeface="MS PMincho" charset="-128"/>
              </a:rPr>
              <a:t> 15</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800" b="1" dirty="0">
                <a:solidFill>
                  <a:srgbClr val="7C084D"/>
                </a:solidFill>
                <a:latin typeface="+mn-ea"/>
                <a:cs typeface="MS PMincho" charset="-128"/>
              </a:rPr>
              <a:t>　　　　　　「 がんの痛み（各論） 」</a:t>
            </a:r>
            <a:endParaRPr lang="en-US" altLang="ja-JP" sz="2800" b="1" dirty="0">
              <a:solidFill>
                <a:srgbClr val="7C084D"/>
              </a:solidFill>
              <a:latin typeface="+mn-ea"/>
              <a:cs typeface="MS PMincho" charset="-128"/>
            </a:endParaRPr>
          </a:p>
          <a:p>
            <a:pPr>
              <a:lnSpc>
                <a:spcPct val="150000"/>
              </a:lnSpc>
            </a:pPr>
            <a:r>
              <a:rPr lang="ja-JP" altLang="en-US" sz="1800" b="1" dirty="0">
                <a:solidFill>
                  <a:srgbClr val="7030A0"/>
                </a:solidFill>
                <a:latin typeface="+mn-ea"/>
                <a:cs typeface="MS PMincho" charset="-128"/>
              </a:rPr>
              <a:t>　</a:t>
            </a:r>
            <a:r>
              <a:rPr lang="ja-JP" altLang="en-US" sz="1800" b="1" dirty="0">
                <a:solidFill>
                  <a:srgbClr val="7C084D"/>
                </a:solidFill>
                <a:latin typeface="+mn-ea"/>
                <a:cs typeface="MS PMincho" charset="-128"/>
              </a:rPr>
              <a:t>　　　</a:t>
            </a:r>
            <a:r>
              <a:rPr lang="ja-JP" altLang="en-US" sz="2400" b="1" dirty="0">
                <a:solidFill>
                  <a:srgbClr val="7C084D"/>
                </a:solidFill>
                <a:latin typeface="+mn-ea"/>
                <a:cs typeface="MS PMincho" charset="-128"/>
              </a:rPr>
              <a:t>講　師：　余宮　きのみ　緩和ケア科 科長</a:t>
            </a:r>
            <a:endParaRPr lang="en-US" altLang="ja-JP" sz="800" b="1" dirty="0">
              <a:solidFill>
                <a:srgbClr val="7030A0"/>
              </a:solidFill>
              <a:latin typeface="+mn-ea"/>
              <a:cs typeface="MS PMincho" charset="-128"/>
            </a:endParaRPr>
          </a:p>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18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361" dirty="0">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29736" y="2507472"/>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31395" y="6617869"/>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364688" y="8247001"/>
            <a:ext cx="7042437" cy="1292662"/>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en-US" altLang="ja-JP" sz="1300" dirty="0">
              <a:latin typeface="+mn-ea"/>
              <a:cs typeface="MS PMincho" charset="-128"/>
            </a:endParaRPr>
          </a:p>
          <a:p>
            <a:endParaRPr lang="ja-JP" altLang="en-US" sz="1300" dirty="0">
              <a:latin typeface="+mn-ea"/>
              <a:cs typeface="MS PMincho" charset="-128"/>
            </a:endParaRPr>
          </a:p>
          <a:p>
            <a:r>
              <a:rPr lang="ja-JP" altLang="en-US" sz="1300" dirty="0">
                <a:latin typeface="+mn-ea"/>
                <a:cs typeface="MS PMincho" charset="-128"/>
              </a:rPr>
              <a:t>●締切日：　令和 ４年</a:t>
            </a:r>
            <a:r>
              <a:rPr lang="en-US" altLang="ja-JP" sz="1300" dirty="0">
                <a:latin typeface="+mn-ea"/>
                <a:cs typeface="MS PMincho" charset="-128"/>
              </a:rPr>
              <a:t> 7</a:t>
            </a:r>
            <a:r>
              <a:rPr lang="ja-JP" altLang="en-US" sz="1300" dirty="0">
                <a:latin typeface="+mn-ea"/>
                <a:cs typeface="MS PMincho" charset="-128"/>
              </a:rPr>
              <a:t>月 </a:t>
            </a:r>
            <a:r>
              <a:rPr lang="en-US" altLang="ja-JP" sz="1300" dirty="0">
                <a:latin typeface="+mn-ea"/>
                <a:cs typeface="MS PMincho" charset="-128"/>
              </a:rPr>
              <a:t>8</a:t>
            </a:r>
            <a:r>
              <a:rPr lang="ja-JP" altLang="en-US" sz="1300" dirty="0">
                <a:latin typeface="+mn-ea"/>
                <a:cs typeface="MS PMincho" charset="-128"/>
              </a:rPr>
              <a:t>日  １７：００　まで</a:t>
            </a:r>
            <a:endParaRPr lang="en-US" altLang="ja-JP" sz="1300"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85726" y="987723"/>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4</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38932" y="9729113"/>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0" name="正方形/長方形 19">
            <a:extLst>
              <a:ext uri="{FF2B5EF4-FFF2-40B4-BE49-F238E27FC236}">
                <a16:creationId xmlns:a16="http://schemas.microsoft.com/office/drawing/2014/main" id="{B4540B1B-4574-4448-A0F9-8AAD180154E5}"/>
              </a:ext>
            </a:extLst>
          </p:cNvPr>
          <p:cNvSpPr/>
          <p:nvPr/>
        </p:nvSpPr>
        <p:spPr>
          <a:xfrm>
            <a:off x="7300722" y="-3075"/>
            <a:ext cx="269133" cy="10693400"/>
          </a:xfrm>
          <a:prstGeom prst="rect">
            <a:avLst/>
          </a:prstGeom>
          <a:solidFill>
            <a:srgbClr val="E3D9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21" name="正方形/長方形 20">
            <a:extLst>
              <a:ext uri="{FF2B5EF4-FFF2-40B4-BE49-F238E27FC236}">
                <a16:creationId xmlns:a16="http://schemas.microsoft.com/office/drawing/2014/main" id="{E786B22D-798E-4499-9351-C4B71F197EB8}"/>
              </a:ext>
            </a:extLst>
          </p:cNvPr>
          <p:cNvSpPr/>
          <p:nvPr/>
        </p:nvSpPr>
        <p:spPr>
          <a:xfrm>
            <a:off x="-7423" y="0"/>
            <a:ext cx="269133" cy="10693400"/>
          </a:xfrm>
          <a:prstGeom prst="rect">
            <a:avLst/>
          </a:prstGeom>
          <a:solidFill>
            <a:srgbClr val="E3D9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1119c2e5-8fb9-4d5f-baf1-202c530f2c34"/>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tf02776154_win32</Template>
  <TotalTime>288</TotalTime>
  <Words>362</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PMincho</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埼玉県</cp:lastModifiedBy>
  <cp:revision>91</cp:revision>
  <cp:lastPrinted>2022-05-16T06:32:52Z</cp:lastPrinted>
  <dcterms:created xsi:type="dcterms:W3CDTF">2021-06-06T14:33:43Z</dcterms:created>
  <dcterms:modified xsi:type="dcterms:W3CDTF">2022-06-10T09:27:40Z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