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7561263" cy="10693400"/>
  <p:notesSz cx="6858000" cy="9945688"/>
  <p:defaultText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9">
          <p15:clr>
            <a:srgbClr val="A4A3A4"/>
          </p15:clr>
        </p15:guide>
        <p15:guide id="2" pos="238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河野晴香" initials="河野晴香" lastIdx="5" clrIdx="0">
    <p:extLst>
      <p:ext uri="{19B8F6BF-5375-455C-9EA6-DF929625EA0E}">
        <p15:presenceInfo xmlns:p15="http://schemas.microsoft.com/office/powerpoint/2012/main" userId="S::kono.haruka@saitama-pho.jp::993bb3fc-5d4d-4b12-974a-32ced242018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084D"/>
    <a:srgbClr val="FFFFCC"/>
    <a:srgbClr val="FFFF99"/>
    <a:srgbClr val="FFFF00"/>
    <a:srgbClr val="CCFF33"/>
    <a:srgbClr val="FED8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310" autoAdjust="0"/>
    <p:restoredTop sz="94660"/>
  </p:normalViewPr>
  <p:slideViewPr>
    <p:cSldViewPr showGuides="1">
      <p:cViewPr>
        <p:scale>
          <a:sx n="112" d="100"/>
          <a:sy n="112" d="100"/>
        </p:scale>
        <p:origin x="306" y="-1854"/>
      </p:cViewPr>
      <p:guideLst>
        <p:guide orient="horz" pos="3369"/>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7"/>
            <a:ext cx="6427074"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4190" y="6059595"/>
            <a:ext cx="5292884" cy="2732758"/>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2022/3/4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345519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2022/3/4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17323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11321" y="472787"/>
            <a:ext cx="1988770" cy="1005971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42387" y="472787"/>
            <a:ext cx="5842913" cy="1005971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2022/3/4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665451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2022/3/4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738373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1"/>
            <a:ext cx="6427074" cy="2123828"/>
          </a:xfrm>
        </p:spPr>
        <p:txBody>
          <a:bodyPr anchor="t"/>
          <a:lstStyle>
            <a:lvl1pPr algn="l">
              <a:defRPr sz="4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7288" y="4532319"/>
            <a:ext cx="6427074" cy="2339181"/>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2022/3/4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926375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42387" y="2750086"/>
            <a:ext cx="3915841" cy="77824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484250" y="2750086"/>
            <a:ext cx="3915842" cy="77824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2022/3/4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015527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232"/>
            <a:ext cx="6805137" cy="1782234"/>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393640"/>
            <a:ext cx="3340871" cy="997554"/>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8063" y="3391195"/>
            <a:ext cx="3340871"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017" y="2393640"/>
            <a:ext cx="3342183" cy="997554"/>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017" y="3391195"/>
            <a:ext cx="3342183"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5992211-4E42-49E3-B075-3ECF1222EB6E}" type="datetimeFigureOut">
              <a:rPr kumimoji="1" lang="ja-JP" altLang="en-US" smtClean="0"/>
              <a:t>2022/3/4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4106787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5992211-4E42-49E3-B075-3ECF1222EB6E}" type="datetimeFigureOut">
              <a:rPr kumimoji="1" lang="ja-JP" altLang="en-US" smtClean="0"/>
              <a:t>2022/3/4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405781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5992211-4E42-49E3-B075-3ECF1222EB6E}" type="datetimeFigureOut">
              <a:rPr kumimoji="1" lang="ja-JP" altLang="en-US" smtClean="0"/>
              <a:t>2022/3/4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114714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5755"/>
            <a:ext cx="2487603" cy="1811937"/>
          </a:xfrm>
        </p:spPr>
        <p:txBody>
          <a:bodyPr anchor="b"/>
          <a:lstStyle>
            <a:lvl1pPr algn="l">
              <a:defRPr sz="23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6244" y="425757"/>
            <a:ext cx="4226956" cy="9126520"/>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8064" y="2237694"/>
            <a:ext cx="2487603" cy="7314583"/>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2022/3/4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271971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0"/>
            <a:ext cx="4536758" cy="883692"/>
          </a:xfrm>
        </p:spPr>
        <p:txBody>
          <a:bodyPr anchor="b"/>
          <a:lstStyle>
            <a:lvl1pPr algn="l">
              <a:defRPr sz="23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482060" y="8369071"/>
            <a:ext cx="4536758" cy="1254989"/>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2022/3/4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342837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3" y="428232"/>
            <a:ext cx="6805137" cy="1782234"/>
          </a:xfrm>
          <a:prstGeom prst="rect">
            <a:avLst/>
          </a:prstGeom>
        </p:spPr>
        <p:txBody>
          <a:bodyPr vert="horz" lIns="104306" tIns="52153" rIns="104306" bIns="5215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495127"/>
            <a:ext cx="6805137" cy="7057150"/>
          </a:xfrm>
          <a:prstGeom prst="rect">
            <a:avLst/>
          </a:prstGeom>
        </p:spPr>
        <p:txBody>
          <a:bodyPr vert="horz" lIns="104306" tIns="52153" rIns="104306" bIns="5215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8063" y="9911199"/>
            <a:ext cx="1764295" cy="569324"/>
          </a:xfrm>
          <a:prstGeom prst="rect">
            <a:avLst/>
          </a:prstGeom>
        </p:spPr>
        <p:txBody>
          <a:bodyPr vert="horz" lIns="104306" tIns="52153" rIns="104306" bIns="52153" rtlCol="0" anchor="ctr"/>
          <a:lstStyle>
            <a:lvl1pPr algn="l">
              <a:defRPr sz="1400">
                <a:solidFill>
                  <a:schemeClr val="tx1">
                    <a:tint val="75000"/>
                  </a:schemeClr>
                </a:solidFill>
              </a:defRPr>
            </a:lvl1pPr>
          </a:lstStyle>
          <a:p>
            <a:fld id="{35992211-4E42-49E3-B075-3ECF1222EB6E}" type="datetimeFigureOut">
              <a:rPr kumimoji="1" lang="ja-JP" altLang="en-US" smtClean="0"/>
              <a:t>2022/3/4</a:t>
            </a:fld>
            <a:endParaRPr kumimoji="1" lang="ja-JP" altLang="en-US"/>
          </a:p>
        </p:txBody>
      </p:sp>
      <p:sp>
        <p:nvSpPr>
          <p:cNvPr id="5" name="フッター プレースホルダー 4"/>
          <p:cNvSpPr>
            <a:spLocks noGrp="1"/>
          </p:cNvSpPr>
          <p:nvPr>
            <p:ph type="ftr" sz="quarter" idx="3"/>
          </p:nvPr>
        </p:nvSpPr>
        <p:spPr>
          <a:xfrm>
            <a:off x="2583432" y="9911199"/>
            <a:ext cx="2394400" cy="569324"/>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5" y="9911199"/>
            <a:ext cx="1764295" cy="569324"/>
          </a:xfrm>
          <a:prstGeom prst="rect">
            <a:avLst/>
          </a:prstGeom>
        </p:spPr>
        <p:txBody>
          <a:bodyPr vert="horz" lIns="104306" tIns="52153" rIns="104306" bIns="52153" rtlCol="0" anchor="ctr"/>
          <a:lstStyle>
            <a:lvl1pPr algn="r">
              <a:defRPr sz="1400">
                <a:solidFill>
                  <a:schemeClr val="tx1">
                    <a:tint val="75000"/>
                  </a:schemeClr>
                </a:solidFill>
              </a:defRPr>
            </a:lvl1p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149026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3056" rtl="0" eaLnBrk="1" latinLnBrk="0" hangingPunct="1">
        <a:spcBef>
          <a:spcPct val="0"/>
        </a:spcBef>
        <a:buNone/>
        <a:defRPr kumimoji="1"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itchFamily="34" charset="0"/>
        <a:buChar char="•"/>
        <a:defRPr kumimoji="1" sz="3700" kern="1200">
          <a:solidFill>
            <a:schemeClr val="tx1"/>
          </a:solidFill>
          <a:latin typeface="+mn-lt"/>
          <a:ea typeface="+mn-ea"/>
          <a:cs typeface="+mn-cs"/>
        </a:defRPr>
      </a:lvl1pPr>
      <a:lvl2pPr marL="847483" indent="-325955" algn="l" defTabSz="1043056" rtl="0" eaLnBrk="1" latinLnBrk="0" hangingPunct="1">
        <a:spcBef>
          <a:spcPct val="20000"/>
        </a:spcBef>
        <a:buFont typeface="Arial" pitchFamily="34" charset="0"/>
        <a:buChar char="–"/>
        <a:defRPr kumimoji="1"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itchFamily="34" charset="0"/>
        <a:buChar char="•"/>
        <a:defRPr kumimoji="1"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9pPr>
    </p:bodyStyle>
    <p:other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 name="Picture 10">
            <a:extLst>
              <a:ext uri="{FF2B5EF4-FFF2-40B4-BE49-F238E27FC236}">
                <a16:creationId xmlns:a16="http://schemas.microsoft.com/office/drawing/2014/main" id="{611CB616-E2E9-46FA-BDB6-57D0D8644E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928364">
            <a:off x="5542733" y="102803"/>
            <a:ext cx="1661959" cy="1669585"/>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8">
            <a:extLst>
              <a:ext uri="{FF2B5EF4-FFF2-40B4-BE49-F238E27FC236}">
                <a16:creationId xmlns:a16="http://schemas.microsoft.com/office/drawing/2014/main" id="{CA88956F-2EAB-494A-A17E-97C2C1293A9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4486267">
            <a:off x="321564" y="725636"/>
            <a:ext cx="1930774" cy="2132502"/>
          </a:xfrm>
          <a:prstGeom prst="rect">
            <a:avLst/>
          </a:prstGeom>
          <a:noFill/>
          <a:extLst>
            <a:ext uri="{909E8E84-426E-40DD-AFC4-6F175D3DCCD1}">
              <a14:hiddenFill xmlns:a14="http://schemas.microsoft.com/office/drawing/2010/main">
                <a:solidFill>
                  <a:srgbClr val="FFFFFF"/>
                </a:solidFill>
              </a14:hiddenFill>
            </a:ext>
          </a:extLst>
        </p:spPr>
      </p:pic>
      <p:sp>
        <p:nvSpPr>
          <p:cNvPr id="12" name="正方形/長方形 11"/>
          <p:cNvSpPr/>
          <p:nvPr/>
        </p:nvSpPr>
        <p:spPr>
          <a:xfrm>
            <a:off x="0" y="0"/>
            <a:ext cx="252239" cy="106934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50000"/>
                </a:schemeClr>
              </a:solidFill>
            </a:endParaRPr>
          </a:p>
        </p:txBody>
      </p:sp>
      <p:sp>
        <p:nvSpPr>
          <p:cNvPr id="13" name="テキスト ボックス 12">
            <a:extLst>
              <a:ext uri="{FF2B5EF4-FFF2-40B4-BE49-F238E27FC236}">
                <a16:creationId xmlns:a16="http://schemas.microsoft.com/office/drawing/2014/main" id="{16A7A201-68A8-4A4D-9DA1-234FD7160D97}"/>
              </a:ext>
            </a:extLst>
          </p:cNvPr>
          <p:cNvSpPr txBox="1"/>
          <p:nvPr/>
        </p:nvSpPr>
        <p:spPr>
          <a:xfrm>
            <a:off x="396255" y="234132"/>
            <a:ext cx="3747724" cy="523220"/>
          </a:xfrm>
          <a:prstGeom prst="rect">
            <a:avLst/>
          </a:prstGeom>
          <a:noFill/>
        </p:spPr>
        <p:txBody>
          <a:bodyPr wrap="square" rtlCol="0">
            <a:spAutoFit/>
          </a:bodyPr>
          <a:lstStyle/>
          <a:p>
            <a:r>
              <a:rPr lang="ja-JP" altLang="en-US" sz="1400" dirty="0"/>
              <a:t>地方独立行政法人 埼玉県立病院機構</a:t>
            </a:r>
            <a:endParaRPr lang="en-US" altLang="ja-JP" sz="1400" dirty="0"/>
          </a:p>
          <a:p>
            <a:r>
              <a:rPr lang="ja-JP" altLang="en-US" sz="1400" dirty="0"/>
              <a:t>埼玉県立がんセンター　緩和ケアセンター主催</a:t>
            </a:r>
            <a:endParaRPr lang="en-US" altLang="ja-JP" sz="1400" dirty="0"/>
          </a:p>
        </p:txBody>
      </p:sp>
      <p:sp>
        <p:nvSpPr>
          <p:cNvPr id="15" name="テキスト ボックス 14">
            <a:extLst>
              <a:ext uri="{FF2B5EF4-FFF2-40B4-BE49-F238E27FC236}">
                <a16:creationId xmlns:a16="http://schemas.microsoft.com/office/drawing/2014/main" id="{8D43A584-9B93-4F99-8F95-51DB21ED241D}"/>
              </a:ext>
            </a:extLst>
          </p:cNvPr>
          <p:cNvSpPr txBox="1"/>
          <p:nvPr/>
        </p:nvSpPr>
        <p:spPr>
          <a:xfrm>
            <a:off x="338932" y="3396140"/>
            <a:ext cx="7165008" cy="3166701"/>
          </a:xfrm>
          <a:prstGeom prst="rect">
            <a:avLst/>
          </a:prstGeom>
          <a:noFill/>
        </p:spPr>
        <p:txBody>
          <a:bodyPr wrap="square" rtlCol="0">
            <a:spAutoFit/>
          </a:bodyPr>
          <a:lstStyle/>
          <a:p>
            <a:pPr>
              <a:lnSpc>
                <a:spcPct val="150000"/>
              </a:lnSpc>
            </a:pPr>
            <a:r>
              <a:rPr lang="ja-JP" altLang="en-US" sz="2200" dirty="0">
                <a:latin typeface="+mn-ea"/>
                <a:cs typeface="MS PMincho" charset="-128"/>
              </a:rPr>
              <a:t>日　 時   ：  令和 </a:t>
            </a:r>
            <a:r>
              <a:rPr lang="en-US" altLang="ja-JP" sz="2200" dirty="0">
                <a:latin typeface="+mn-ea"/>
                <a:cs typeface="MS PMincho" charset="-128"/>
              </a:rPr>
              <a:t>4</a:t>
            </a:r>
            <a:r>
              <a:rPr lang="ja-JP" altLang="en-US" sz="2200" dirty="0">
                <a:latin typeface="+mn-ea"/>
                <a:cs typeface="MS PMincho" charset="-128"/>
              </a:rPr>
              <a:t>年 </a:t>
            </a:r>
            <a:r>
              <a:rPr lang="en-US" altLang="ja-JP" sz="2200" dirty="0">
                <a:latin typeface="+mn-ea"/>
                <a:cs typeface="MS PMincho" charset="-128"/>
              </a:rPr>
              <a:t>4</a:t>
            </a:r>
            <a:r>
              <a:rPr lang="ja-JP" altLang="en-US" sz="2200" dirty="0">
                <a:latin typeface="+mn-ea"/>
                <a:cs typeface="MS PMincho" charset="-128"/>
              </a:rPr>
              <a:t>月</a:t>
            </a:r>
            <a:r>
              <a:rPr lang="en-US" altLang="ja-JP" sz="2200" dirty="0">
                <a:latin typeface="+mn-ea"/>
                <a:cs typeface="MS PMincho" charset="-128"/>
              </a:rPr>
              <a:t>15</a:t>
            </a:r>
            <a:r>
              <a:rPr lang="ja-JP" altLang="en-US" sz="2200" dirty="0">
                <a:latin typeface="+mn-ea"/>
                <a:cs typeface="MS PMincho" charset="-128"/>
              </a:rPr>
              <a:t>日（金） </a:t>
            </a:r>
            <a:r>
              <a:rPr lang="en-US" altLang="ja-JP" sz="2200" dirty="0">
                <a:latin typeface="+mn-ea"/>
                <a:cs typeface="MS PMincho" charset="-128"/>
              </a:rPr>
              <a:t>18:00</a:t>
            </a:r>
            <a:r>
              <a:rPr lang="ja-JP" altLang="en-US" sz="2200" dirty="0">
                <a:latin typeface="+mn-ea"/>
                <a:cs typeface="MS PMincho" charset="-128"/>
              </a:rPr>
              <a:t>～</a:t>
            </a:r>
            <a:r>
              <a:rPr lang="en-US" altLang="ja-JP" sz="2200" dirty="0">
                <a:latin typeface="+mn-ea"/>
                <a:cs typeface="MS PMincho" charset="-128"/>
              </a:rPr>
              <a:t>19:30</a:t>
            </a:r>
          </a:p>
          <a:p>
            <a:pPr>
              <a:lnSpc>
                <a:spcPct val="150000"/>
              </a:lnSpc>
            </a:pPr>
            <a:r>
              <a:rPr lang="ja-JP" altLang="en-US" sz="2200" dirty="0">
                <a:latin typeface="+mn-ea"/>
                <a:cs typeface="MS PMincho" charset="-128"/>
              </a:rPr>
              <a:t>内　 容   ：　講義、質疑応答およびディスカッション</a:t>
            </a:r>
            <a:endParaRPr lang="en-US" altLang="ja-JP" sz="800" dirty="0">
              <a:latin typeface="+mn-ea"/>
              <a:cs typeface="MS PMincho" charset="-128"/>
            </a:endParaRPr>
          </a:p>
          <a:p>
            <a:pPr>
              <a:lnSpc>
                <a:spcPct val="150000"/>
              </a:lnSpc>
            </a:pPr>
            <a:r>
              <a:rPr lang="en-US" altLang="ja-JP" sz="2800" b="1" dirty="0">
                <a:solidFill>
                  <a:srgbClr val="7C084D"/>
                </a:solidFill>
                <a:latin typeface="+mn-ea"/>
                <a:cs typeface="MS PMincho" charset="-128"/>
              </a:rPr>
              <a:t>  </a:t>
            </a:r>
            <a:r>
              <a:rPr lang="ja-JP" altLang="en-US" sz="2800" b="1" dirty="0">
                <a:solidFill>
                  <a:srgbClr val="7C084D"/>
                </a:solidFill>
                <a:latin typeface="+mn-ea"/>
                <a:cs typeface="MS PMincho" charset="-128"/>
              </a:rPr>
              <a:t>　　「 がん終末期の緩和ケア（総論） 」</a:t>
            </a:r>
            <a:endParaRPr lang="en-US" altLang="ja-JP" sz="2800" b="1" dirty="0">
              <a:solidFill>
                <a:srgbClr val="7C084D"/>
              </a:solidFill>
              <a:latin typeface="+mn-ea"/>
              <a:cs typeface="MS PMincho" charset="-128"/>
            </a:endParaRPr>
          </a:p>
          <a:p>
            <a:pPr>
              <a:lnSpc>
                <a:spcPct val="150000"/>
              </a:lnSpc>
            </a:pPr>
            <a:r>
              <a:rPr lang="ja-JP" altLang="en-US" sz="1800" b="1" dirty="0">
                <a:solidFill>
                  <a:srgbClr val="7030A0"/>
                </a:solidFill>
                <a:latin typeface="+mn-ea"/>
                <a:cs typeface="MS PMincho" charset="-128"/>
              </a:rPr>
              <a:t>　</a:t>
            </a:r>
            <a:r>
              <a:rPr lang="ja-JP" altLang="en-US" sz="1800" b="1" dirty="0">
                <a:solidFill>
                  <a:srgbClr val="7C084D"/>
                </a:solidFill>
                <a:latin typeface="+mn-ea"/>
                <a:cs typeface="MS PMincho" charset="-128"/>
              </a:rPr>
              <a:t>　　　　</a:t>
            </a:r>
            <a:r>
              <a:rPr lang="ja-JP" altLang="en-US" sz="2400" b="1" dirty="0">
                <a:solidFill>
                  <a:srgbClr val="7C084D"/>
                </a:solidFill>
                <a:latin typeface="+mn-ea"/>
                <a:cs typeface="MS PMincho" charset="-128"/>
              </a:rPr>
              <a:t>講　師：　余宮　きのみ　緩和ケア科 科長</a:t>
            </a:r>
            <a:endParaRPr lang="en-US" altLang="ja-JP" sz="800" b="1" dirty="0">
              <a:solidFill>
                <a:srgbClr val="7030A0"/>
              </a:solidFill>
              <a:latin typeface="+mn-ea"/>
              <a:cs typeface="MS PMincho" charset="-128"/>
            </a:endParaRPr>
          </a:p>
          <a:p>
            <a:pPr>
              <a:lnSpc>
                <a:spcPct val="150000"/>
              </a:lnSpc>
            </a:pPr>
            <a:r>
              <a:rPr lang="ja-JP" altLang="en-US" sz="2200" dirty="0">
                <a:latin typeface="+mn-ea"/>
                <a:cs typeface="MS PMincho" charset="-128"/>
              </a:rPr>
              <a:t>参加人数  ： </a:t>
            </a:r>
            <a:r>
              <a:rPr lang="en-US" altLang="ja-JP" sz="2200" dirty="0">
                <a:latin typeface="+mn-ea"/>
                <a:cs typeface="MS PMincho" charset="-128"/>
              </a:rPr>
              <a:t>50</a:t>
            </a:r>
            <a:r>
              <a:rPr lang="ja-JP" altLang="en-US" sz="2200" dirty="0">
                <a:latin typeface="+mn-ea"/>
                <a:cs typeface="MS PMincho" charset="-128"/>
              </a:rPr>
              <a:t>名程度（先着順）</a:t>
            </a:r>
            <a:endParaRPr lang="en-US" altLang="ja-JP" sz="2200" dirty="0">
              <a:latin typeface="+mn-ea"/>
              <a:cs typeface="MS PMincho" charset="-128"/>
            </a:endParaRPr>
          </a:p>
          <a:p>
            <a:pPr>
              <a:lnSpc>
                <a:spcPct val="150000"/>
              </a:lnSpc>
            </a:pPr>
            <a:r>
              <a:rPr lang="ja-JP" altLang="en-US" sz="1800" dirty="0">
                <a:latin typeface="+mn-ea"/>
                <a:cs typeface="MS PMincho" charset="-128"/>
              </a:rPr>
              <a:t>方法 ：</a:t>
            </a:r>
            <a:r>
              <a:rPr lang="en-US" altLang="ja-JP" sz="1800" dirty="0">
                <a:latin typeface="+mn-ea"/>
                <a:cs typeface="MS PMincho" charset="-128"/>
              </a:rPr>
              <a:t>Zoom</a:t>
            </a:r>
            <a:r>
              <a:rPr lang="ja-JP" altLang="en-US" sz="1800" dirty="0">
                <a:latin typeface="+mn-ea"/>
                <a:cs typeface="MS PMincho" charset="-128"/>
              </a:rPr>
              <a:t>によるオンライン開催</a:t>
            </a:r>
            <a:r>
              <a:rPr lang="ja-JP" altLang="en-US" sz="1400" dirty="0">
                <a:latin typeface="+mn-ea"/>
                <a:cs typeface="MS PMincho" charset="-128"/>
              </a:rPr>
              <a:t>（後日</a:t>
            </a:r>
            <a:r>
              <a:rPr lang="en-US" altLang="ja-JP" sz="1400" dirty="0">
                <a:latin typeface="+mn-ea"/>
                <a:cs typeface="MS PMincho" charset="-128"/>
              </a:rPr>
              <a:t>Zoom</a:t>
            </a:r>
            <a:r>
              <a:rPr lang="ja-JP" altLang="en-US" sz="1400" dirty="0">
                <a:latin typeface="+mn-ea"/>
                <a:cs typeface="MS PMincho" charset="-128"/>
              </a:rPr>
              <a:t>ミーティング</a:t>
            </a:r>
            <a:r>
              <a:rPr lang="en-US" altLang="ja-JP" sz="1400" dirty="0">
                <a:latin typeface="+mn-ea"/>
                <a:cs typeface="MS PMincho" charset="-128"/>
              </a:rPr>
              <a:t>ID</a:t>
            </a:r>
            <a:r>
              <a:rPr lang="ja-JP" altLang="en-US" sz="1400" dirty="0">
                <a:latin typeface="+mn-ea"/>
                <a:cs typeface="MS PMincho" charset="-128"/>
              </a:rPr>
              <a:t>をお知らせいたします）</a:t>
            </a:r>
            <a:endParaRPr lang="en-US" altLang="ja-JP" sz="1361" dirty="0">
              <a:latin typeface="+mn-ea"/>
              <a:cs typeface="MS PMincho" charset="-128"/>
            </a:endParaRPr>
          </a:p>
        </p:txBody>
      </p:sp>
      <p:sp>
        <p:nvSpPr>
          <p:cNvPr id="16" name="テキスト ボックス 15">
            <a:extLst>
              <a:ext uri="{FF2B5EF4-FFF2-40B4-BE49-F238E27FC236}">
                <a16:creationId xmlns:a16="http://schemas.microsoft.com/office/drawing/2014/main" id="{1C242A37-76D3-4E92-8554-3AD80DC77830}"/>
              </a:ext>
            </a:extLst>
          </p:cNvPr>
          <p:cNvSpPr txBox="1"/>
          <p:nvPr/>
        </p:nvSpPr>
        <p:spPr>
          <a:xfrm>
            <a:off x="405203" y="2706956"/>
            <a:ext cx="6746298" cy="523220"/>
          </a:xfrm>
          <a:prstGeom prst="rect">
            <a:avLst/>
          </a:prstGeom>
          <a:noFill/>
        </p:spPr>
        <p:txBody>
          <a:bodyPr wrap="square" rtlCol="0">
            <a:spAutoFit/>
          </a:bodyPr>
          <a:lstStyle/>
          <a:p>
            <a:r>
              <a:rPr lang="ja-JP" altLang="en-US" sz="1400" b="1" dirty="0">
                <a:latin typeface="+mn-ea"/>
                <a:cs typeface="MS PMincho" charset="-128"/>
              </a:rPr>
              <a:t>県内緩和ケアの質の維持・向上のために、病院、在宅で緩和ケアを日々実践されている皆様と知識を共有し、語り合いたいと思います。　皆様のご参加をお待ちしております。</a:t>
            </a:r>
            <a:endParaRPr lang="en-US" altLang="ja-JP" sz="1400" b="1" dirty="0">
              <a:latin typeface="+mn-ea"/>
              <a:cs typeface="MS PMincho" charset="-128"/>
            </a:endParaRPr>
          </a:p>
        </p:txBody>
      </p:sp>
      <p:sp>
        <p:nvSpPr>
          <p:cNvPr id="17" name="四角形: 角を丸くする 16">
            <a:extLst>
              <a:ext uri="{FF2B5EF4-FFF2-40B4-BE49-F238E27FC236}">
                <a16:creationId xmlns:a16="http://schemas.microsoft.com/office/drawing/2014/main" id="{133907D2-0AAB-4CAA-B9DB-C8BC1938061E}"/>
              </a:ext>
            </a:extLst>
          </p:cNvPr>
          <p:cNvSpPr/>
          <p:nvPr/>
        </p:nvSpPr>
        <p:spPr>
          <a:xfrm>
            <a:off x="194916" y="6701673"/>
            <a:ext cx="7309024" cy="1356128"/>
          </a:xfrm>
          <a:prstGeom prst="round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00" b="1" dirty="0">
                <a:solidFill>
                  <a:schemeClr val="tx1"/>
                </a:solidFill>
                <a:latin typeface="+mn-ea"/>
              </a:rPr>
              <a:t>＜注意事項＞</a:t>
            </a:r>
            <a:endParaRPr lang="en-US" altLang="ja-JP" sz="1300" b="1" dirty="0">
              <a:solidFill>
                <a:schemeClr val="tx1"/>
              </a:solidFill>
              <a:latin typeface="+mn-ea"/>
            </a:endParaRPr>
          </a:p>
          <a:p>
            <a:r>
              <a:rPr lang="ja-JP" altLang="en-US" sz="1300" dirty="0">
                <a:solidFill>
                  <a:schemeClr val="tx1"/>
                </a:solidFill>
                <a:latin typeface="+mn-ea"/>
              </a:rPr>
              <a:t>・使用するパソコンに、事前に</a:t>
            </a:r>
            <a:r>
              <a:rPr lang="en-US" altLang="ja-JP" sz="1300" dirty="0">
                <a:solidFill>
                  <a:schemeClr val="tx1"/>
                </a:solidFill>
                <a:latin typeface="+mn-ea"/>
              </a:rPr>
              <a:t>『Zoom』</a:t>
            </a:r>
            <a:r>
              <a:rPr lang="ja-JP" altLang="en-US" sz="1300" dirty="0">
                <a:solidFill>
                  <a:schemeClr val="tx1"/>
                </a:solidFill>
                <a:latin typeface="+mn-ea"/>
              </a:rPr>
              <a:t>のアプリをインストールしてください。</a:t>
            </a:r>
            <a:endParaRPr lang="en-US" altLang="ja-JP" sz="1300" dirty="0">
              <a:solidFill>
                <a:schemeClr val="tx1"/>
              </a:solidFill>
              <a:latin typeface="+mn-ea"/>
            </a:endParaRPr>
          </a:p>
          <a:p>
            <a:r>
              <a:rPr lang="ja-JP" altLang="en-US" sz="1300" dirty="0">
                <a:solidFill>
                  <a:schemeClr val="tx1"/>
                </a:solidFill>
                <a:latin typeface="+mn-ea"/>
              </a:rPr>
              <a:t>・パソコンに</a:t>
            </a:r>
            <a:r>
              <a:rPr lang="en-US" altLang="ja-JP" sz="1300" dirty="0">
                <a:solidFill>
                  <a:schemeClr val="tx1"/>
                </a:solidFill>
                <a:latin typeface="+mn-ea"/>
              </a:rPr>
              <a:t>『Web</a:t>
            </a:r>
            <a:r>
              <a:rPr lang="ja-JP" altLang="en-US" sz="1300" dirty="0">
                <a:solidFill>
                  <a:schemeClr val="tx1"/>
                </a:solidFill>
                <a:latin typeface="+mn-ea"/>
              </a:rPr>
              <a:t>カメラ機能</a:t>
            </a:r>
            <a:r>
              <a:rPr lang="en-US" altLang="ja-JP" sz="1300" dirty="0">
                <a:solidFill>
                  <a:schemeClr val="tx1"/>
                </a:solidFill>
                <a:latin typeface="+mn-ea"/>
              </a:rPr>
              <a:t>』『</a:t>
            </a:r>
            <a:r>
              <a:rPr lang="ja-JP" altLang="en-US" sz="1300" dirty="0">
                <a:solidFill>
                  <a:schemeClr val="tx1"/>
                </a:solidFill>
                <a:latin typeface="+mn-ea"/>
              </a:rPr>
              <a:t>マイク・スピーカー機能</a:t>
            </a:r>
            <a:r>
              <a:rPr lang="en-US" altLang="ja-JP" sz="1300" dirty="0">
                <a:solidFill>
                  <a:schemeClr val="tx1"/>
                </a:solidFill>
                <a:latin typeface="+mn-ea"/>
              </a:rPr>
              <a:t>』</a:t>
            </a:r>
            <a:r>
              <a:rPr lang="ja-JP" altLang="en-US" sz="1300" dirty="0">
                <a:solidFill>
                  <a:schemeClr val="tx1"/>
                </a:solidFill>
                <a:latin typeface="+mn-ea"/>
              </a:rPr>
              <a:t>が備わっているかご確認ください。マイク付き</a:t>
            </a:r>
            <a:endParaRPr lang="en-US" altLang="ja-JP" sz="1300" dirty="0">
              <a:solidFill>
                <a:schemeClr val="tx1"/>
              </a:solidFill>
              <a:latin typeface="+mn-ea"/>
            </a:endParaRPr>
          </a:p>
          <a:p>
            <a:r>
              <a:rPr lang="ja-JP" altLang="en-US" sz="1300" dirty="0">
                <a:solidFill>
                  <a:schemeClr val="tx1"/>
                </a:solidFill>
                <a:latin typeface="+mn-ea"/>
              </a:rPr>
              <a:t>　イヤフォンの使用も可能です。</a:t>
            </a:r>
            <a:endParaRPr lang="en-US" altLang="ja-JP" sz="1300" dirty="0">
              <a:solidFill>
                <a:schemeClr val="tx1"/>
              </a:solidFill>
              <a:latin typeface="+mn-ea"/>
            </a:endParaRPr>
          </a:p>
          <a:p>
            <a:r>
              <a:rPr lang="ja-JP" altLang="en-US" sz="1300" dirty="0">
                <a:solidFill>
                  <a:schemeClr val="tx1"/>
                </a:solidFill>
                <a:latin typeface="+mn-ea"/>
              </a:rPr>
              <a:t>・</a:t>
            </a:r>
            <a:r>
              <a:rPr lang="en-US" altLang="ja-JP" sz="1300" dirty="0">
                <a:solidFill>
                  <a:schemeClr val="tx1"/>
                </a:solidFill>
                <a:latin typeface="+mn-ea"/>
              </a:rPr>
              <a:t>『Zoom</a:t>
            </a:r>
            <a:r>
              <a:rPr lang="ja-JP" altLang="en-US" sz="1300" dirty="0">
                <a:solidFill>
                  <a:schemeClr val="tx1"/>
                </a:solidFill>
                <a:latin typeface="+mn-ea"/>
              </a:rPr>
              <a:t>ミーティング</a:t>
            </a:r>
            <a:r>
              <a:rPr lang="en-US" altLang="ja-JP" sz="1300" dirty="0">
                <a:solidFill>
                  <a:schemeClr val="tx1"/>
                </a:solidFill>
                <a:latin typeface="+mn-ea"/>
              </a:rPr>
              <a:t>』</a:t>
            </a:r>
            <a:r>
              <a:rPr lang="ja-JP" altLang="en-US" sz="1300" dirty="0">
                <a:solidFill>
                  <a:schemeClr val="tx1"/>
                </a:solidFill>
                <a:latin typeface="+mn-ea"/>
              </a:rPr>
              <a:t>を使用して参加が可能な安定したインターネット接続ができる環境で受講して</a:t>
            </a:r>
            <a:endParaRPr lang="en-US" altLang="ja-JP" sz="1300" dirty="0">
              <a:solidFill>
                <a:schemeClr val="tx1"/>
              </a:solidFill>
              <a:latin typeface="+mn-ea"/>
            </a:endParaRPr>
          </a:p>
          <a:p>
            <a:r>
              <a:rPr lang="ja-JP" altLang="en-US" sz="1300" dirty="0">
                <a:solidFill>
                  <a:schemeClr val="tx1"/>
                </a:solidFill>
                <a:latin typeface="+mn-ea"/>
              </a:rPr>
              <a:t>　ください。</a:t>
            </a:r>
            <a:endParaRPr lang="en-US" altLang="ja-JP" sz="1300" dirty="0">
              <a:solidFill>
                <a:schemeClr val="tx1"/>
              </a:solidFill>
              <a:latin typeface="+mn-ea"/>
            </a:endParaRPr>
          </a:p>
          <a:p>
            <a:r>
              <a:rPr lang="ja-JP" altLang="en-US" sz="1300" dirty="0">
                <a:solidFill>
                  <a:schemeClr val="tx1"/>
                </a:solidFill>
                <a:latin typeface="+mn-ea"/>
              </a:rPr>
              <a:t>・受講に伴って生じる通信費は自己負担になりますのでご了承ください。</a:t>
            </a:r>
            <a:endParaRPr lang="en-US" altLang="ja-JP" sz="1300" dirty="0">
              <a:solidFill>
                <a:schemeClr val="tx1"/>
              </a:solidFill>
              <a:latin typeface="+mn-ea"/>
            </a:endParaRPr>
          </a:p>
        </p:txBody>
      </p:sp>
      <p:sp>
        <p:nvSpPr>
          <p:cNvPr id="18" name="テキスト ボックス 17">
            <a:extLst>
              <a:ext uri="{FF2B5EF4-FFF2-40B4-BE49-F238E27FC236}">
                <a16:creationId xmlns:a16="http://schemas.microsoft.com/office/drawing/2014/main" id="{5FA9C409-1F98-4B66-8944-15389C7E59A4}"/>
              </a:ext>
            </a:extLst>
          </p:cNvPr>
          <p:cNvSpPr txBox="1"/>
          <p:nvPr/>
        </p:nvSpPr>
        <p:spPr>
          <a:xfrm>
            <a:off x="321891" y="8196633"/>
            <a:ext cx="7042437" cy="1292662"/>
          </a:xfrm>
          <a:prstGeom prst="rect">
            <a:avLst/>
          </a:prstGeom>
          <a:noFill/>
        </p:spPr>
        <p:txBody>
          <a:bodyPr wrap="square" rtlCol="0">
            <a:spAutoFit/>
          </a:bodyPr>
          <a:lstStyle/>
          <a:p>
            <a:r>
              <a:rPr lang="ja-JP" altLang="en-US" sz="1300" b="1" dirty="0">
                <a:latin typeface="+mn-ea"/>
                <a:cs typeface="MS PMincho" charset="-128"/>
              </a:rPr>
              <a:t>＜申し込み方法＞</a:t>
            </a:r>
          </a:p>
          <a:p>
            <a:r>
              <a:rPr lang="ja-JP" altLang="en-US" sz="1300" dirty="0">
                <a:latin typeface="+mn-ea"/>
                <a:cs typeface="MS PMincho" charset="-128"/>
              </a:rPr>
              <a:t>●埼玉県立がんセンターホームページ（</a:t>
            </a:r>
            <a:r>
              <a:rPr lang="en-US" altLang="ja-JP" sz="1300" dirty="0">
                <a:latin typeface="+mn-ea"/>
                <a:cs typeface="MS PMincho" charset="-128"/>
              </a:rPr>
              <a:t>https://www.saitama-pho.jp/saitama-cc/index.html </a:t>
            </a:r>
            <a:r>
              <a:rPr lang="ja-JP" altLang="en-US" sz="1300" dirty="0">
                <a:latin typeface="+mn-ea"/>
                <a:cs typeface="MS PMincho" charset="-128"/>
              </a:rPr>
              <a:t>）</a:t>
            </a:r>
            <a:endParaRPr lang="en-US" altLang="ja-JP" sz="1300" dirty="0">
              <a:latin typeface="+mn-ea"/>
              <a:cs typeface="MS PMincho" charset="-128"/>
            </a:endParaRPr>
          </a:p>
          <a:p>
            <a:r>
              <a:rPr lang="ja-JP" altLang="en-US" sz="1300" dirty="0">
                <a:latin typeface="+mn-ea"/>
                <a:cs typeface="MS PMincho" charset="-128"/>
              </a:rPr>
              <a:t>　</a:t>
            </a:r>
            <a:r>
              <a:rPr lang="en-US" altLang="ja-JP" sz="1300" dirty="0">
                <a:latin typeface="+mn-ea"/>
                <a:cs typeface="MS PMincho" charset="-128"/>
              </a:rPr>
              <a:t> </a:t>
            </a:r>
            <a:r>
              <a:rPr lang="ja-JP" altLang="en-US" sz="1300" dirty="0">
                <a:latin typeface="+mn-ea"/>
                <a:cs typeface="MS PMincho" charset="-128"/>
              </a:rPr>
              <a:t>「研修会・セミナー」内の「緩和ケアセンター」→「令和４年度地域連携緩和ケアカンファレンス」</a:t>
            </a:r>
            <a:endParaRPr lang="en-US" altLang="ja-JP" sz="1300" dirty="0">
              <a:latin typeface="+mn-ea"/>
              <a:cs typeface="MS PMincho" charset="-128"/>
            </a:endParaRPr>
          </a:p>
          <a:p>
            <a:r>
              <a:rPr lang="ja-JP" altLang="en-US" sz="1300" dirty="0">
                <a:latin typeface="+mn-ea"/>
                <a:cs typeface="MS PMincho" charset="-128"/>
              </a:rPr>
              <a:t>　 「参加申込フォーム」より、必要事項をご記入のうえ、お申込みください。</a:t>
            </a:r>
            <a:endParaRPr lang="en-US" altLang="ja-JP" sz="1300" dirty="0">
              <a:latin typeface="+mn-ea"/>
              <a:cs typeface="MS PMincho" charset="-128"/>
            </a:endParaRPr>
          </a:p>
          <a:p>
            <a:endParaRPr lang="ja-JP" altLang="en-US" sz="1300" dirty="0">
              <a:latin typeface="+mn-ea"/>
              <a:cs typeface="MS PMincho" charset="-128"/>
            </a:endParaRPr>
          </a:p>
          <a:p>
            <a:r>
              <a:rPr lang="ja-JP" altLang="en-US" sz="1300" dirty="0">
                <a:latin typeface="+mn-ea"/>
                <a:cs typeface="MS PMincho" charset="-128"/>
              </a:rPr>
              <a:t>●締切日：　令和 ４年</a:t>
            </a:r>
            <a:r>
              <a:rPr lang="en-US" altLang="ja-JP" sz="1300" dirty="0">
                <a:latin typeface="+mn-ea"/>
                <a:cs typeface="MS PMincho" charset="-128"/>
              </a:rPr>
              <a:t> </a:t>
            </a:r>
            <a:r>
              <a:rPr lang="ja-JP" altLang="en-US" sz="1300" dirty="0">
                <a:latin typeface="+mn-ea"/>
                <a:cs typeface="MS PMincho" charset="-128"/>
              </a:rPr>
              <a:t>４月 ８日  １７：００　まで</a:t>
            </a:r>
            <a:endParaRPr lang="en-US" altLang="ja-JP" sz="1300" dirty="0">
              <a:latin typeface="+mn-ea"/>
              <a:cs typeface="MS PMincho" charset="-128"/>
            </a:endParaRPr>
          </a:p>
        </p:txBody>
      </p:sp>
      <p:sp>
        <p:nvSpPr>
          <p:cNvPr id="19" name="テキスト ボックス 18">
            <a:extLst>
              <a:ext uri="{FF2B5EF4-FFF2-40B4-BE49-F238E27FC236}">
                <a16:creationId xmlns:a16="http://schemas.microsoft.com/office/drawing/2014/main" id="{46D06594-3F18-4660-B141-78042D1BE08C}"/>
              </a:ext>
            </a:extLst>
          </p:cNvPr>
          <p:cNvSpPr txBox="1"/>
          <p:nvPr/>
        </p:nvSpPr>
        <p:spPr>
          <a:xfrm>
            <a:off x="578384" y="1144439"/>
            <a:ext cx="6534161" cy="1200329"/>
          </a:xfrm>
          <a:prstGeom prst="rect">
            <a:avLst/>
          </a:prstGeom>
          <a:noFill/>
        </p:spPr>
        <p:txBody>
          <a:bodyPr wrap="none" rtlCol="0">
            <a:spAutoFit/>
          </a:bodyPr>
          <a:lstStyle/>
          <a:p>
            <a:pPr algn="ctr"/>
            <a:r>
              <a:rPr lang="ja-JP" altLang="en-US" sz="3600" b="1" dirty="0">
                <a:effectLst>
                  <a:glow rad="177800">
                    <a:schemeClr val="bg1"/>
                  </a:glow>
                </a:effectLst>
                <a:latin typeface="+mj-ea"/>
                <a:ea typeface="+mj-ea"/>
                <a:cs typeface="MS PMincho" charset="-128"/>
              </a:rPr>
              <a:t>令和４年度 第１回</a:t>
            </a:r>
            <a:endParaRPr lang="en-US" altLang="ja-JP" sz="3600" b="1" dirty="0">
              <a:effectLst>
                <a:glow rad="177800">
                  <a:schemeClr val="bg1"/>
                </a:glow>
              </a:effectLst>
              <a:latin typeface="+mj-ea"/>
              <a:ea typeface="+mj-ea"/>
              <a:cs typeface="MS PMincho" charset="-128"/>
            </a:endParaRPr>
          </a:p>
          <a:p>
            <a:r>
              <a:rPr lang="ja-JP" altLang="en-US" sz="3600" b="1" dirty="0">
                <a:effectLst>
                  <a:glow rad="177800">
                    <a:schemeClr val="bg1"/>
                  </a:glow>
                </a:effectLst>
                <a:latin typeface="+mj-ea"/>
                <a:ea typeface="+mj-ea"/>
                <a:cs typeface="MS PMincho" charset="-128"/>
              </a:rPr>
              <a:t>地域連携緩和ケアカンファレンス</a:t>
            </a:r>
          </a:p>
        </p:txBody>
      </p:sp>
      <p:sp>
        <p:nvSpPr>
          <p:cNvPr id="14" name="テキスト ボックス 13">
            <a:extLst>
              <a:ext uri="{FF2B5EF4-FFF2-40B4-BE49-F238E27FC236}">
                <a16:creationId xmlns:a16="http://schemas.microsoft.com/office/drawing/2014/main" id="{5DD126B7-7B72-4C2A-90F4-BDD243D7B8DC}"/>
              </a:ext>
            </a:extLst>
          </p:cNvPr>
          <p:cNvSpPr txBox="1"/>
          <p:nvPr/>
        </p:nvSpPr>
        <p:spPr>
          <a:xfrm>
            <a:off x="301305" y="9548961"/>
            <a:ext cx="7129279" cy="692497"/>
          </a:xfrm>
          <a:prstGeom prst="rect">
            <a:avLst/>
          </a:prstGeom>
          <a:noFill/>
        </p:spPr>
        <p:txBody>
          <a:bodyPr wrap="square">
            <a:spAutoFit/>
          </a:bodyPr>
          <a:lstStyle/>
          <a:p>
            <a:r>
              <a:rPr lang="en-US" altLang="ja-JP" sz="1300" b="1" dirty="0">
                <a:latin typeface="+mn-ea"/>
                <a:cs typeface="MS PMincho" charset="-128"/>
              </a:rPr>
              <a:t>【</a:t>
            </a:r>
            <a:r>
              <a:rPr lang="ja-JP" altLang="en-US" sz="1300" b="1" dirty="0">
                <a:latin typeface="+mn-ea"/>
                <a:cs typeface="MS PMincho" charset="-128"/>
              </a:rPr>
              <a:t>問い合わせ先</a:t>
            </a:r>
            <a:r>
              <a:rPr lang="en-US" altLang="ja-JP" sz="1300" b="1" dirty="0">
                <a:latin typeface="+mn-ea"/>
                <a:cs typeface="MS PMincho" charset="-128"/>
              </a:rPr>
              <a:t>】</a:t>
            </a:r>
            <a:r>
              <a:rPr lang="ja-JP" altLang="en-US" sz="1300" dirty="0">
                <a:latin typeface="+mn-ea"/>
                <a:cs typeface="MS PMincho" charset="-128"/>
              </a:rPr>
              <a:t>　</a:t>
            </a:r>
            <a:endParaRPr lang="en-US" altLang="ja-JP" sz="1300" dirty="0">
              <a:latin typeface="+mn-ea"/>
              <a:cs typeface="MS PMincho" charset="-128"/>
            </a:endParaRPr>
          </a:p>
          <a:p>
            <a:r>
              <a:rPr lang="ja-JP" altLang="en-US" sz="1300" dirty="0">
                <a:solidFill>
                  <a:srgbClr val="FF0000"/>
                </a:solidFill>
                <a:latin typeface="+mn-ea"/>
              </a:rPr>
              <a:t>　　</a:t>
            </a:r>
            <a:r>
              <a:rPr lang="ja-JP" altLang="en-US" sz="1300" dirty="0"/>
              <a:t>地方独立行政法人 埼玉県立病院機構</a:t>
            </a:r>
            <a:r>
              <a:rPr lang="en-US" altLang="ja-JP" sz="1300" dirty="0"/>
              <a:t> </a:t>
            </a:r>
            <a:r>
              <a:rPr lang="ja-JP" altLang="en-US" sz="1300" dirty="0">
                <a:latin typeface="+mn-ea"/>
                <a:cs typeface="MS PMincho" charset="-128"/>
              </a:rPr>
              <a:t>埼玉県立がんセンター 緩和ケアセンター</a:t>
            </a:r>
            <a:endParaRPr lang="en-US" altLang="ja-JP" sz="1300" dirty="0">
              <a:latin typeface="+mn-ea"/>
              <a:cs typeface="MS PMincho" charset="-128"/>
            </a:endParaRPr>
          </a:p>
          <a:p>
            <a:r>
              <a:rPr lang="ja-JP" altLang="en-US" sz="1300" dirty="0">
                <a:latin typeface="+mn-ea"/>
                <a:cs typeface="MS PMincho" charset="-128"/>
              </a:rPr>
              <a:t>　　</a:t>
            </a:r>
            <a:r>
              <a:rPr lang="en-US" altLang="ja-JP" sz="1300" dirty="0">
                <a:latin typeface="+mn-ea"/>
                <a:cs typeface="MS PMincho" charset="-128"/>
              </a:rPr>
              <a:t>TEL</a:t>
            </a:r>
            <a:r>
              <a:rPr lang="ja-JP" altLang="en-US" sz="1300" dirty="0">
                <a:latin typeface="+mn-ea"/>
                <a:cs typeface="MS PMincho" charset="-128"/>
              </a:rPr>
              <a:t>：</a:t>
            </a:r>
            <a:r>
              <a:rPr lang="en-US" altLang="ja-JP" sz="1300" dirty="0">
                <a:latin typeface="+mn-ea"/>
                <a:cs typeface="MS PMincho" charset="-128"/>
              </a:rPr>
              <a:t>048-722-1111</a:t>
            </a:r>
            <a:r>
              <a:rPr lang="ja-JP" altLang="en-US" sz="1300" dirty="0">
                <a:latin typeface="+mn-ea"/>
                <a:cs typeface="MS PMincho" charset="-128"/>
              </a:rPr>
              <a:t>　　</a:t>
            </a:r>
            <a:r>
              <a:rPr lang="en-US" altLang="ja-JP" sz="1300" dirty="0">
                <a:latin typeface="+mn-ea"/>
                <a:cs typeface="MS PMincho" charset="-128"/>
              </a:rPr>
              <a:t>FAX</a:t>
            </a:r>
            <a:r>
              <a:rPr lang="ja-JP" altLang="en-US" sz="1300" dirty="0">
                <a:latin typeface="+mn-ea"/>
                <a:cs typeface="MS PMincho" charset="-128"/>
              </a:rPr>
              <a:t>：</a:t>
            </a:r>
            <a:r>
              <a:rPr lang="en-US" altLang="ja-JP" sz="1300" dirty="0">
                <a:latin typeface="+mn-ea"/>
                <a:cs typeface="MS PMincho" charset="-128"/>
              </a:rPr>
              <a:t>048-722-1129</a:t>
            </a:r>
            <a:r>
              <a:rPr lang="ja-JP" altLang="en-US" sz="1300" dirty="0">
                <a:latin typeface="+mn-ea"/>
                <a:cs typeface="MS PMincho" charset="-128"/>
              </a:rPr>
              <a:t>　  </a:t>
            </a:r>
            <a:r>
              <a:rPr lang="en-US" altLang="ja-JP" sz="1300" dirty="0">
                <a:latin typeface="+mn-ea"/>
                <a:cs typeface="MS PMincho" charset="-128"/>
              </a:rPr>
              <a:t>E-mail</a:t>
            </a:r>
            <a:r>
              <a:rPr lang="ja-JP" altLang="en-US" sz="1300" dirty="0">
                <a:latin typeface="+mn-ea"/>
                <a:cs typeface="MS PMincho" charset="-128"/>
              </a:rPr>
              <a:t>：</a:t>
            </a:r>
            <a:r>
              <a:rPr lang="en-US" altLang="ja-JP" sz="1300" dirty="0">
                <a:latin typeface="+mn-ea"/>
                <a:cs typeface="MS PMincho" charset="-128"/>
              </a:rPr>
              <a:t>miyuki-m@saitama-pho.jp      </a:t>
            </a:r>
            <a:r>
              <a:rPr lang="ja-JP" altLang="en-US" sz="1300" dirty="0">
                <a:latin typeface="+mn-ea"/>
                <a:cs typeface="MS PMincho" charset="-128"/>
              </a:rPr>
              <a:t>担当：森住</a:t>
            </a:r>
          </a:p>
        </p:txBody>
      </p:sp>
      <p:sp>
        <p:nvSpPr>
          <p:cNvPr id="20" name="正方形/長方形 19">
            <a:extLst>
              <a:ext uri="{FF2B5EF4-FFF2-40B4-BE49-F238E27FC236}">
                <a16:creationId xmlns:a16="http://schemas.microsoft.com/office/drawing/2014/main" id="{B4540B1B-4574-4448-A0F9-8AAD180154E5}"/>
              </a:ext>
            </a:extLst>
          </p:cNvPr>
          <p:cNvSpPr/>
          <p:nvPr/>
        </p:nvSpPr>
        <p:spPr>
          <a:xfrm>
            <a:off x="7304465" y="5042"/>
            <a:ext cx="252239" cy="106934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50000"/>
                </a:schemeClr>
              </a:solidFill>
            </a:endParaRPr>
          </a:p>
        </p:txBody>
      </p:sp>
    </p:spTree>
    <p:extLst>
      <p:ext uri="{BB962C8B-B14F-4D97-AF65-F5344CB8AC3E}">
        <p14:creationId xmlns:p14="http://schemas.microsoft.com/office/powerpoint/2010/main" val="116177800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F6E1CA76AAD4564AAF106FC3CFA868360400186944AA932D8046A3B88E9B37BEBDF5" ma:contentTypeVersion="57" ma:contentTypeDescription="Create a new document." ma:contentTypeScope="" ma:versionID="99516f8994b63f46a279aa564b61ee37">
  <xsd:schema xmlns:xsd="http://www.w3.org/2001/XMLSchema" xmlns:xs="http://www.w3.org/2001/XMLSchema" xmlns:p="http://schemas.microsoft.com/office/2006/metadata/properties" xmlns:ns2="1119c2e5-8fb9-4d5f-baf1-202c530f2c34" targetNamespace="http://schemas.microsoft.com/office/2006/metadata/properties" ma:root="true" ma:fieldsID="4ccc0999b57010467b6aff3ba0e15941" ns2:_="">
    <xsd:import namespace="1119c2e5-8fb9-4d5f-baf1-202c530f2c34"/>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19c2e5-8fb9-4d5f-baf1-202c530f2c34"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0:00:00Z"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04032b9e-8ee6-4e89-b9db-4ffff205d025}"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388FC2BA-F530-4FF7-911A-621CAE6AFBD3}" ma:internalName="CSXSubmissionMarket" ma:readOnly="false" ma:showField="MarketName" ma:web="1119c2e5-8fb9-4d5f-baf1-202c530f2c34">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5dcf7547-996b-4a0e-b7d1-0f761d14131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4D83B164-8C00-474C-8363-38E0B8FF22E3}" ma:internalName="InProjectListLookup" ma:readOnly="true" ma:showField="InProjectLis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e5aec8e1-0842-4156-acaa-2defcf90540a}"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4D83B164-8C00-474C-8363-38E0B8FF22E3}" ma:internalName="LastCompleteVersionLookup" ma:readOnly="true" ma:showField="LastComplete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4D83B164-8C00-474C-8363-38E0B8FF22E3}" ma:internalName="LastPreviewErrorLookup" ma:readOnly="true" ma:showField="LastPreview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4D83B164-8C00-474C-8363-38E0B8FF22E3}" ma:internalName="LastPreviewResultLookup" ma:readOnly="true" ma:showField="LastPreview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4D83B164-8C00-474C-8363-38E0B8FF22E3}" ma:internalName="LastPreviewAttemptDateLookup" ma:readOnly="true" ma:showField="LastPreview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4D83B164-8C00-474C-8363-38E0B8FF22E3}" ma:internalName="LastPreviewedByLookup" ma:readOnly="true" ma:showField="LastPreview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4D83B164-8C00-474C-8363-38E0B8FF22E3}" ma:internalName="LastPreviewTimeLookup" ma:readOnly="true" ma:showField="LastPreview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4D83B164-8C00-474C-8363-38E0B8FF22E3}" ma:internalName="LastPreviewVersionLookup" ma:readOnly="true" ma:showField="LastPreview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4D83B164-8C00-474C-8363-38E0B8FF22E3}" ma:internalName="LastPublishErrorLookup" ma:readOnly="true" ma:showField="LastPublish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4D83B164-8C00-474C-8363-38E0B8FF22E3}" ma:internalName="LastPublishResultLookup" ma:readOnly="true" ma:showField="LastPublish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4D83B164-8C00-474C-8363-38E0B8FF22E3}" ma:internalName="LastPublishAttemptDateLookup" ma:readOnly="true" ma:showField="LastPublish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4D83B164-8C00-474C-8363-38E0B8FF22E3}" ma:internalName="LastPublishedByLookup" ma:readOnly="true" ma:showField="LastPublish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4D83B164-8C00-474C-8363-38E0B8FF22E3}" ma:internalName="LastPublishTimeLookup" ma:readOnly="true" ma:showField="LastPublish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4D83B164-8C00-474C-8363-38E0B8FF22E3}" ma:internalName="LastPublishVersionLookup" ma:readOnly="true" ma:showField="LastPublish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BC39992D-5589-4A4E-8B38-02E0637E5C25}" ma:internalName="LocLastLocAttemptVersionLookup" ma:readOnly="false" ma:showField="LastLocAttemptVersion" ma:web="1119c2e5-8fb9-4d5f-baf1-202c530f2c34">
      <xsd:simpleType>
        <xsd:restriction base="dms:Lookup"/>
      </xsd:simpleType>
    </xsd:element>
    <xsd:element name="LocLastLocAttemptVersionTypeLookup" ma:index="72" nillable="true" ma:displayName="Loc Last Loc Attempt Version Type" ma:default="" ma:list="{BC39992D-5589-4A4E-8B38-02E0637E5C25}" ma:internalName="LocLastLocAttemptVersionTypeLookup" ma:readOnly="true" ma:showField="LastLocAttemptVersionType" ma:web="1119c2e5-8fb9-4d5f-baf1-202c530f2c34">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BC39992D-5589-4A4E-8B38-02E0637E5C25}" ma:internalName="LocNewPublishedVersionLookup" ma:readOnly="true" ma:showField="NewPublishedVersion" ma:web="1119c2e5-8fb9-4d5f-baf1-202c530f2c34">
      <xsd:simpleType>
        <xsd:restriction base="dms:Lookup"/>
      </xsd:simpleType>
    </xsd:element>
    <xsd:element name="LocOverallHandbackStatusLookup" ma:index="76" nillable="true" ma:displayName="Loc Overall Handback Status" ma:default="" ma:list="{BC39992D-5589-4A4E-8B38-02E0637E5C25}" ma:internalName="LocOverallHandbackStatusLookup" ma:readOnly="true" ma:showField="OverallHandbackStatus" ma:web="1119c2e5-8fb9-4d5f-baf1-202c530f2c34">
      <xsd:simpleType>
        <xsd:restriction base="dms:Lookup"/>
      </xsd:simpleType>
    </xsd:element>
    <xsd:element name="LocOverallLocStatusLookup" ma:index="77" nillable="true" ma:displayName="Loc Overall Localize Status" ma:default="" ma:list="{BC39992D-5589-4A4E-8B38-02E0637E5C25}" ma:internalName="LocOverallLocStatusLookup" ma:readOnly="true" ma:showField="OverallLocStatus" ma:web="1119c2e5-8fb9-4d5f-baf1-202c530f2c34">
      <xsd:simpleType>
        <xsd:restriction base="dms:Lookup"/>
      </xsd:simpleType>
    </xsd:element>
    <xsd:element name="LocOverallPreviewStatusLookup" ma:index="78" nillable="true" ma:displayName="Loc Overall Preview Status" ma:default="" ma:list="{BC39992D-5589-4A4E-8B38-02E0637E5C25}" ma:internalName="LocOverallPreviewStatusLookup" ma:readOnly="true" ma:showField="OverallPreviewStatus" ma:web="1119c2e5-8fb9-4d5f-baf1-202c530f2c34">
      <xsd:simpleType>
        <xsd:restriction base="dms:Lookup"/>
      </xsd:simpleType>
    </xsd:element>
    <xsd:element name="LocOverallPublishStatusLookup" ma:index="79" nillable="true" ma:displayName="Loc Overall Publish Status" ma:default="" ma:list="{BC39992D-5589-4A4E-8B38-02E0637E5C25}" ma:internalName="LocOverallPublishStatusLookup" ma:readOnly="true" ma:showField="OverallPublishStatus" ma:web="1119c2e5-8fb9-4d5f-baf1-202c530f2c34">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BC39992D-5589-4A4E-8B38-02E0637E5C25}" ma:internalName="LocProcessedForHandoffsLookup" ma:readOnly="true" ma:showField="ProcessedForHandoffs" ma:web="1119c2e5-8fb9-4d5f-baf1-202c530f2c34">
      <xsd:simpleType>
        <xsd:restriction base="dms:Lookup"/>
      </xsd:simpleType>
    </xsd:element>
    <xsd:element name="LocProcessedForMarketsLookup" ma:index="82" nillable="true" ma:displayName="Loc Processed For Markets" ma:default="" ma:list="{BC39992D-5589-4A4E-8B38-02E0637E5C25}" ma:internalName="LocProcessedForMarketsLookup" ma:readOnly="true" ma:showField="ProcessedForMarkets" ma:web="1119c2e5-8fb9-4d5f-baf1-202c530f2c34">
      <xsd:simpleType>
        <xsd:restriction base="dms:Lookup"/>
      </xsd:simpleType>
    </xsd:element>
    <xsd:element name="LocPublishedDependentAssetsLookup" ma:index="83" nillable="true" ma:displayName="Loc Published Dependent Assets" ma:default="" ma:list="{BC39992D-5589-4A4E-8B38-02E0637E5C25}" ma:internalName="LocPublishedDependentAssetsLookup" ma:readOnly="true" ma:showField="PublishedDependentAssets" ma:web="1119c2e5-8fb9-4d5f-baf1-202c530f2c34">
      <xsd:simpleType>
        <xsd:restriction base="dms:Lookup"/>
      </xsd:simpleType>
    </xsd:element>
    <xsd:element name="LocPublishedLinkedAssetsLookup" ma:index="84" nillable="true" ma:displayName="Loc Published Linked Assets" ma:default="" ma:list="{BC39992D-5589-4A4E-8B38-02E0637E5C25}" ma:internalName="LocPublishedLinkedAssetsLookup" ma:readOnly="true" ma:showField="PublishedLinkedAssets" ma:web="1119c2e5-8fb9-4d5f-baf1-202c530f2c34">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28ca5b26-415b-4822-b35b-d9a845b1b83b}"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388FC2BA-F530-4FF7-911A-621CAE6AFBD3}" ma:internalName="Markets" ma:readOnly="false" ma:showField="MarketNa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4D83B164-8C00-474C-8363-38E0B8FF22E3}" ma:internalName="NumOfRatingsLookup" ma:readOnly="true" ma:showField="NumOfRating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4D83B164-8C00-474C-8363-38E0B8FF22E3}" ma:internalName="PublishStatusLookup" ma:readOnly="false" ma:showField="PublishStatu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1c8e7b99-44ca-46c8-84b8-12cd8d7cf8ee}"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c59171da-55f1-4c8b-8421-0d1d3f99d741}" ma:internalName="TaxCatchAll" ma:showField="CatchAllData"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c59171da-55f1-4c8b-8421-0d1d3f99d741}" ma:internalName="TaxCatchAllLabel" ma:readOnly="true" ma:showField="CatchAllDataLabel"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CSXHash xmlns="1119c2e5-8fb9-4d5f-baf1-202c530f2c34" xsi:nil="true"/>
    <IntlLangReviewDate xmlns="1119c2e5-8fb9-4d5f-baf1-202c530f2c34" xsi:nil="true"/>
    <PrimaryImageGen xmlns="1119c2e5-8fb9-4d5f-baf1-202c530f2c34">false</PrimaryImageGen>
    <TPInstallLocation xmlns="1119c2e5-8fb9-4d5f-baf1-202c530f2c34" xsi:nil="true"/>
    <IntlLangReview xmlns="1119c2e5-8fb9-4d5f-baf1-202c530f2c34" xsi:nil="true"/>
    <LocPublishedDependentAssetsLookup xmlns="1119c2e5-8fb9-4d5f-baf1-202c530f2c34" xsi:nil="true"/>
    <Manager xmlns="1119c2e5-8fb9-4d5f-baf1-202c530f2c34" xsi:nil="true"/>
    <NumericId xmlns="1119c2e5-8fb9-4d5f-baf1-202c530f2c34" xsi:nil="true"/>
    <OOCacheId xmlns="1119c2e5-8fb9-4d5f-baf1-202c530f2c34" xsi:nil="true"/>
    <AverageRating xmlns="1119c2e5-8fb9-4d5f-baf1-202c530f2c34" xsi:nil="true"/>
    <CSXUpdate xmlns="1119c2e5-8fb9-4d5f-baf1-202c530f2c34">false</CSXUpdate>
    <APDescription xmlns="1119c2e5-8fb9-4d5f-baf1-202c530f2c34" xsi:nil="true"/>
    <FeatureTagsTaxHTField0 xmlns="1119c2e5-8fb9-4d5f-baf1-202c530f2c34">
      <Terms xmlns="http://schemas.microsoft.com/office/infopath/2007/PartnerControls"/>
    </FeatureTagsTaxHTField0>
    <IntlLangReviewer xmlns="1119c2e5-8fb9-4d5f-baf1-202c530f2c34" xsi:nil="true"/>
    <OpenTemplate xmlns="1119c2e5-8fb9-4d5f-baf1-202c530f2c34">true</OpenTemplate>
    <TaxCatchAll xmlns="1119c2e5-8fb9-4d5f-baf1-202c530f2c34"/>
    <ApprovalLog xmlns="1119c2e5-8fb9-4d5f-baf1-202c530f2c34" xsi:nil="true"/>
    <TPComponent xmlns="1119c2e5-8fb9-4d5f-baf1-202c530f2c34" xsi:nil="true"/>
    <EditorialTags xmlns="1119c2e5-8fb9-4d5f-baf1-202c530f2c34" xsi:nil="true"/>
    <LastModifiedDateTime xmlns="1119c2e5-8fb9-4d5f-baf1-202c530f2c34" xsi:nil="true"/>
    <LegacyData xmlns="1119c2e5-8fb9-4d5f-baf1-202c530f2c34" xsi:nil="true"/>
    <TPLaunchHelpLink xmlns="1119c2e5-8fb9-4d5f-baf1-202c530f2c34" xsi:nil="true"/>
    <LocComments xmlns="1119c2e5-8fb9-4d5f-baf1-202c530f2c34" xsi:nil="true"/>
    <LocProcessedForMarketsLookup xmlns="1119c2e5-8fb9-4d5f-baf1-202c530f2c34" xsi:nil="true"/>
    <Milestone xmlns="1119c2e5-8fb9-4d5f-baf1-202c530f2c34">Beta 1</Milestone>
    <BusinessGroup xmlns="1119c2e5-8fb9-4d5f-baf1-202c530f2c34" xsi:nil="true"/>
    <Providers xmlns="1119c2e5-8fb9-4d5f-baf1-202c530f2c34" xsi:nil="true"/>
    <RecommendationsModifier xmlns="1119c2e5-8fb9-4d5f-baf1-202c530f2c34" xsi:nil="true"/>
    <SourceTitle xmlns="1119c2e5-8fb9-4d5f-baf1-202c530f2c34" xsi:nil="true"/>
    <HandoffToMSDN xmlns="1119c2e5-8fb9-4d5f-baf1-202c530f2c34" xsi:nil="true"/>
    <LocOverallHandbackStatusLookup xmlns="1119c2e5-8fb9-4d5f-baf1-202c530f2c34" xsi:nil="true"/>
    <DirectSourceMarket xmlns="1119c2e5-8fb9-4d5f-baf1-202c530f2c34" xsi:nil="true"/>
    <APEditor xmlns="1119c2e5-8fb9-4d5f-baf1-202c530f2c34">
      <UserInfo>
        <DisplayName/>
        <AccountId xsi:nil="true"/>
        <AccountType/>
      </UserInfo>
    </APEditor>
    <LocNewPublishedVersionLookup xmlns="1119c2e5-8fb9-4d5f-baf1-202c530f2c34" xsi:nil="true"/>
    <SubmitterId xmlns="1119c2e5-8fb9-4d5f-baf1-202c530f2c34" xsi:nil="true"/>
    <TemplateStatus xmlns="1119c2e5-8fb9-4d5f-baf1-202c530f2c34">Complete</TemplateStatus>
    <UAProjectedTotalWords xmlns="1119c2e5-8fb9-4d5f-baf1-202c530f2c34" xsi:nil="true"/>
    <Provider xmlns="1119c2e5-8fb9-4d5f-baf1-202c530f2c34" xsi:nil="true"/>
    <CSXSubmissionDate xmlns="1119c2e5-8fb9-4d5f-baf1-202c530f2c34" xsi:nil="true"/>
    <BlockPublish xmlns="1119c2e5-8fb9-4d5f-baf1-202c530f2c34" xsi:nil="true"/>
    <BugNumber xmlns="1119c2e5-8fb9-4d5f-baf1-202c530f2c34" xsi:nil="true"/>
    <TPLaunchHelpLinkType xmlns="1119c2e5-8fb9-4d5f-baf1-202c530f2c34">Template</TPLaunchHelpLinkType>
    <PublishStatusLookup xmlns="1119c2e5-8fb9-4d5f-baf1-202c530f2c34">
      <Value>452420</Value>
      <Value>502678</Value>
    </PublishStatusLookup>
    <ScenarioTagsTaxHTField0 xmlns="1119c2e5-8fb9-4d5f-baf1-202c530f2c34">
      <Terms xmlns="http://schemas.microsoft.com/office/infopath/2007/PartnerControls"/>
    </ScenarioTagsTaxHTField0>
    <TimesCloned xmlns="1119c2e5-8fb9-4d5f-baf1-202c530f2c34" xsi:nil="true"/>
    <IsDeleted xmlns="1119c2e5-8fb9-4d5f-baf1-202c530f2c34">false</IsDeleted>
    <OriginAsset xmlns="1119c2e5-8fb9-4d5f-baf1-202c530f2c34" xsi:nil="true"/>
    <UALocComments xmlns="1119c2e5-8fb9-4d5f-baf1-202c530f2c34" xsi:nil="true"/>
    <UALocRecommendation xmlns="1119c2e5-8fb9-4d5f-baf1-202c530f2c34">Localize</UALocRecommendation>
    <DSATActionTaken xmlns="1119c2e5-8fb9-4d5f-baf1-202c530f2c34" xsi:nil="true"/>
    <MachineTranslated xmlns="1119c2e5-8fb9-4d5f-baf1-202c530f2c34">false</MachineTranslated>
    <OutputCachingOn xmlns="1119c2e5-8fb9-4d5f-baf1-202c530f2c34">false</OutputCachingOn>
    <ParentAssetId xmlns="1119c2e5-8fb9-4d5f-baf1-202c530f2c34" xsi:nil="true"/>
    <APAuthor xmlns="1119c2e5-8fb9-4d5f-baf1-202c530f2c34">
      <UserInfo>
        <DisplayName>System Account</DisplayName>
        <AccountId>1073741823</AccountId>
        <AccountType/>
      </UserInfo>
    </APAuthor>
    <ClipArtFilename xmlns="1119c2e5-8fb9-4d5f-baf1-202c530f2c34" xsi:nil="true"/>
    <LocOverallLocStatusLookup xmlns="1119c2e5-8fb9-4d5f-baf1-202c530f2c34" xsi:nil="true"/>
    <LocOverallPreviewStatusLookup xmlns="1119c2e5-8fb9-4d5f-baf1-202c530f2c34" xsi:nil="true"/>
    <IntlLocPriority xmlns="1119c2e5-8fb9-4d5f-baf1-202c530f2c34" xsi:nil="true"/>
    <ApprovalStatus xmlns="1119c2e5-8fb9-4d5f-baf1-202c530f2c34">InProgress</ApprovalStatus>
    <LocManualTestRequired xmlns="1119c2e5-8fb9-4d5f-baf1-202c530f2c34" xsi:nil="true"/>
    <TPNamespace xmlns="1119c2e5-8fb9-4d5f-baf1-202c530f2c34" xsi:nil="true"/>
    <TemplateTemplateType xmlns="1119c2e5-8fb9-4d5f-baf1-202c530f2c34">PowerPoint 12 Default</TemplateTemplateType>
    <UANotes xmlns="1119c2e5-8fb9-4d5f-baf1-202c530f2c34" xsi:nil="true"/>
    <ThumbnailAssetId xmlns="1119c2e5-8fb9-4d5f-baf1-202c530f2c34" xsi:nil="true"/>
    <AssetId xmlns="1119c2e5-8fb9-4d5f-baf1-202c530f2c34">TP102773771</AssetId>
    <AssetType xmlns="1119c2e5-8fb9-4d5f-baf1-202c530f2c34" xsi:nil="true"/>
    <TPClientViewer xmlns="1119c2e5-8fb9-4d5f-baf1-202c530f2c34" xsi:nil="true"/>
    <TPFriendlyName xmlns="1119c2e5-8fb9-4d5f-baf1-202c530f2c34" xsi:nil="true"/>
    <PlannedPubDate xmlns="1119c2e5-8fb9-4d5f-baf1-202c530f2c34" xsi:nil="true"/>
    <PolicheckWords xmlns="1119c2e5-8fb9-4d5f-baf1-202c530f2c34" xsi:nil="true"/>
    <TPCommandLine xmlns="1119c2e5-8fb9-4d5f-baf1-202c530f2c34" xsi:nil="true"/>
    <LocOverallPublishStatusLookup xmlns="1119c2e5-8fb9-4d5f-baf1-202c530f2c34" xsi:nil="true"/>
    <LocPublishedLinkedAssetsLookup xmlns="1119c2e5-8fb9-4d5f-baf1-202c530f2c34" xsi:nil="true"/>
    <CrawlForDependencies xmlns="1119c2e5-8fb9-4d5f-baf1-202c530f2c34">false</CrawlForDependencies>
    <InternalTagsTaxHTField0 xmlns="1119c2e5-8fb9-4d5f-baf1-202c530f2c34">
      <Terms xmlns="http://schemas.microsoft.com/office/infopath/2007/PartnerControls"/>
    </InternalTagsTaxHTField0>
    <MarketSpecific xmlns="1119c2e5-8fb9-4d5f-baf1-202c530f2c34" xsi:nil="true"/>
    <LastHandOff xmlns="1119c2e5-8fb9-4d5f-baf1-202c530f2c34" xsi:nil="true"/>
    <LocProcessedForHandoffsLookup xmlns="1119c2e5-8fb9-4d5f-baf1-202c530f2c34" xsi:nil="true"/>
    <LocalizationTagsTaxHTField0 xmlns="1119c2e5-8fb9-4d5f-baf1-202c530f2c34">
      <Terms xmlns="http://schemas.microsoft.com/office/infopath/2007/PartnerControls"/>
    </LocalizationTagsTaxHTField0>
    <VoteCount xmlns="1119c2e5-8fb9-4d5f-baf1-202c530f2c34" xsi:nil="true"/>
    <ContentItem xmlns="1119c2e5-8fb9-4d5f-baf1-202c530f2c34" xsi:nil="true"/>
    <Markets xmlns="1119c2e5-8fb9-4d5f-baf1-202c530f2c34"/>
    <OriginalSourceMarket xmlns="1119c2e5-8fb9-4d5f-baf1-202c530f2c34" xsi:nil="true"/>
    <PublishTargets xmlns="1119c2e5-8fb9-4d5f-baf1-202c530f2c34">OfficeOnline</PublishTargets>
    <ShowIn xmlns="1119c2e5-8fb9-4d5f-baf1-202c530f2c34">Show everywhere</ShowIn>
    <UACurrentWords xmlns="1119c2e5-8fb9-4d5f-baf1-202c530f2c34" xsi:nil="true"/>
    <TPApplication xmlns="1119c2e5-8fb9-4d5f-baf1-202c530f2c34" xsi:nil="true"/>
    <AssetExpire xmlns="1119c2e5-8fb9-4d5f-baf1-202c530f2c34">2100-01-01T00:00:00+00:00</AssetExpire>
    <CampaignTagsTaxHTField0 xmlns="1119c2e5-8fb9-4d5f-baf1-202c530f2c34">
      <Terms xmlns="http://schemas.microsoft.com/office/infopath/2007/PartnerControls"/>
    </CampaignTagsTaxHTField0>
    <LocLastLocAttemptVersionLookup xmlns="1119c2e5-8fb9-4d5f-baf1-202c530f2c34">134650</LocLastLocAttemptVersionLookup>
    <LocLastLocAttemptVersionTypeLookup xmlns="1119c2e5-8fb9-4d5f-baf1-202c530f2c34" xsi:nil="true"/>
    <AssetStart xmlns="1119c2e5-8fb9-4d5f-baf1-202c530f2c34">2011-11-08T08:02:55+00:00</AssetStart>
    <TPExecutable xmlns="1119c2e5-8fb9-4d5f-baf1-202c530f2c34" xsi:nil="true"/>
    <FriendlyTitle xmlns="1119c2e5-8fb9-4d5f-baf1-202c530f2c34" xsi:nil="true"/>
    <LocRecommendedHandoff xmlns="1119c2e5-8fb9-4d5f-baf1-202c530f2c34" xsi:nil="true"/>
    <TPAppVersion xmlns="1119c2e5-8fb9-4d5f-baf1-202c530f2c34" xsi:nil="true"/>
    <AcquiredFrom xmlns="1119c2e5-8fb9-4d5f-baf1-202c530f2c34">Internal MS</AcquiredFrom>
    <IsSearchable xmlns="1119c2e5-8fb9-4d5f-baf1-202c530f2c34">true</IsSearchable>
    <CSXSubmissionMarket xmlns="1119c2e5-8fb9-4d5f-baf1-202c530f2c34" xsi:nil="true"/>
    <Downloads xmlns="1119c2e5-8fb9-4d5f-baf1-202c530f2c34">0</Downloads>
    <EditorialStatus xmlns="1119c2e5-8fb9-4d5f-baf1-202c530f2c34">Complete</EditorialStatus>
    <ArtSampleDocs xmlns="1119c2e5-8fb9-4d5f-baf1-202c530f2c34" xsi:nil="true"/>
    <TrustLevel xmlns="1119c2e5-8fb9-4d5f-baf1-202c530f2c34">1 Microsoft Managed Content</TrustLevel>
    <OriginalRelease xmlns="1119c2e5-8fb9-4d5f-baf1-202c530f2c34">14</OriginalRelease>
    <LocMarketGroupTiers2 xmlns="1119c2e5-8fb9-4d5f-baf1-202c530f2c34" xsi:nil="true"/>
  </documentManagement>
</p:properties>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D93AD8B6-1E99-4A41-9173-AFB0988ABF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19c2e5-8fb9-4d5f-baf1-202c530f2c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E51E62B-5042-4C2F-84BF-087733CA8974}">
  <ds:schemaRefs>
    <ds:schemaRef ds:uri="http://purl.org/dc/dcmitype/"/>
    <ds:schemaRef ds:uri="http://schemas.openxmlformats.org/package/2006/metadata/core-properties"/>
    <ds:schemaRef ds:uri="http://www.w3.org/XML/1998/namespace"/>
    <ds:schemaRef ds:uri="http://schemas.microsoft.com/office/infopath/2007/PartnerControls"/>
    <ds:schemaRef ds:uri="http://schemas.microsoft.com/office/2006/documentManagement/types"/>
    <ds:schemaRef ds:uri="1119c2e5-8fb9-4d5f-baf1-202c530f2c34"/>
    <ds:schemaRef ds:uri="http://schemas.microsoft.com/office/2006/metadata/properties"/>
    <ds:schemaRef ds:uri="http://purl.org/dc/terms/"/>
    <ds:schemaRef ds:uri="http://purl.org/dc/elements/1.1/"/>
  </ds:schemaRefs>
</ds:datastoreItem>
</file>

<file path=customXml/itemProps3.xml><?xml version="1.0" encoding="utf-8"?>
<ds:datastoreItem xmlns:ds="http://schemas.openxmlformats.org/officeDocument/2006/customXml" ds:itemID="{53939EDA-EE09-4224-82B0-6C4936D0A4D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tf02776154_win32</Template>
  <TotalTime>300</TotalTime>
  <Words>342</Words>
  <Application>Microsoft Office PowerPoint</Application>
  <PresentationFormat>ユーザー設定</PresentationFormat>
  <Paragraphs>27</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ayako.s@lake.ocn.ne.jp</dc:creator>
  <cp:lastModifiedBy>田島大海</cp:lastModifiedBy>
  <cp:revision>69</cp:revision>
  <cp:lastPrinted>2021-12-14T11:48:25Z</cp:lastPrinted>
  <dcterms:created xsi:type="dcterms:W3CDTF">2021-06-06T14:33:43Z</dcterms:created>
  <dcterms:modified xsi:type="dcterms:W3CDTF">2022-03-04T04:02:46Z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0x010100F6E1CA76AAD4564AAF106FC3CFA868360400186944AA932D8046A3B88E9B37BEBDF5</vt:lpwstr>
  </property>
</Properties>
</file>