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22A4"/>
    <a:srgbClr val="7C084D"/>
    <a:srgbClr val="FFFFCC"/>
    <a:srgbClr val="FFFF99"/>
    <a:srgbClr val="FFFF00"/>
    <a:srgbClr val="CCFF33"/>
    <a:srgbClr val="FED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varScale="1">
        <p:scale>
          <a:sx n="47" d="100"/>
          <a:sy n="47" d="100"/>
        </p:scale>
        <p:origin x="1842" y="6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2022/4/14</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2022/4/14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2022/4/14</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791327A-10FD-4032-BFD6-CFD52731F6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247" y="832641"/>
            <a:ext cx="1607183" cy="1507124"/>
          </a:xfrm>
          <a:prstGeom prst="rect">
            <a:avLst/>
          </a:prstGeom>
        </p:spPr>
      </p:pic>
      <p:pic>
        <p:nvPicPr>
          <p:cNvPr id="4" name="図 3">
            <a:extLst>
              <a:ext uri="{FF2B5EF4-FFF2-40B4-BE49-F238E27FC236}">
                <a16:creationId xmlns:a16="http://schemas.microsoft.com/office/drawing/2014/main" id="{083F7083-1AA3-4AA6-926D-8175A6B4F5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35735">
            <a:off x="5514646" y="141928"/>
            <a:ext cx="1860821" cy="1617287"/>
          </a:xfrm>
          <a:prstGeom prst="rect">
            <a:avLst/>
          </a:prstGeom>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396255" y="234132"/>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289232" y="3030692"/>
            <a:ext cx="7165008" cy="3813032"/>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5</a:t>
            </a:r>
            <a:r>
              <a:rPr lang="ja-JP" altLang="en-US" sz="2200" dirty="0">
                <a:latin typeface="+mn-ea"/>
                <a:cs typeface="MS PMincho" charset="-128"/>
              </a:rPr>
              <a:t>月</a:t>
            </a:r>
            <a:r>
              <a:rPr lang="en-US" altLang="ja-JP" sz="2200" dirty="0">
                <a:latin typeface="+mn-ea"/>
                <a:cs typeface="MS PMincho" charset="-128"/>
              </a:rPr>
              <a:t> 20</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800" b="1" dirty="0">
                <a:solidFill>
                  <a:srgbClr val="7C084D"/>
                </a:solidFill>
                <a:latin typeface="+mn-ea"/>
                <a:cs typeface="MS PMincho" charset="-128"/>
              </a:rPr>
              <a:t>　「 </a:t>
            </a:r>
            <a:r>
              <a:rPr lang="en-US" altLang="ja-JP" sz="2800" b="1" dirty="0">
                <a:solidFill>
                  <a:srgbClr val="7C084D"/>
                </a:solidFill>
                <a:latin typeface="+mn-ea"/>
                <a:cs typeface="MS PMincho" charset="-128"/>
              </a:rPr>
              <a:t>ACP </a:t>
            </a:r>
            <a:r>
              <a:rPr lang="ja-JP" altLang="en-US" sz="2400" b="1" dirty="0">
                <a:solidFill>
                  <a:srgbClr val="7C084D"/>
                </a:solidFill>
                <a:latin typeface="+mn-ea"/>
                <a:cs typeface="MS PMincho" charset="-128"/>
              </a:rPr>
              <a:t>（アドバンス・ケア・プランニング） </a:t>
            </a:r>
            <a:r>
              <a:rPr lang="ja-JP" altLang="en-US" sz="2800" b="1" dirty="0">
                <a:solidFill>
                  <a:srgbClr val="7C084D"/>
                </a:solidFill>
                <a:latin typeface="+mn-ea"/>
                <a:cs typeface="MS PMincho" charset="-128"/>
              </a:rPr>
              <a:t>支援、　　　　</a:t>
            </a:r>
            <a:endParaRPr lang="en-US" altLang="ja-JP" sz="2800" b="1" dirty="0">
              <a:solidFill>
                <a:srgbClr val="7C084D"/>
              </a:solidFill>
              <a:latin typeface="+mn-ea"/>
              <a:cs typeface="MS PMincho" charset="-128"/>
            </a:endParaRPr>
          </a:p>
          <a:p>
            <a:pPr>
              <a:lnSpc>
                <a:spcPct val="150000"/>
              </a:lnSpc>
            </a:pPr>
            <a:r>
              <a:rPr lang="ja-JP" altLang="en-US" sz="2800" b="1" dirty="0">
                <a:solidFill>
                  <a:srgbClr val="7C084D"/>
                </a:solidFill>
                <a:latin typeface="+mn-ea"/>
                <a:cs typeface="MS PMincho" charset="-128"/>
              </a:rPr>
              <a:t>　　　　　　　  どんな取り組みしてますか？」</a:t>
            </a:r>
            <a:endParaRPr lang="en-US" altLang="ja-JP" sz="2800" b="1" dirty="0">
              <a:solidFill>
                <a:srgbClr val="7C084D"/>
              </a:solidFill>
              <a:latin typeface="+mn-ea"/>
              <a:cs typeface="MS PMincho" charset="-128"/>
            </a:endParaRPr>
          </a:p>
          <a:p>
            <a:pPr>
              <a:lnSpc>
                <a:spcPct val="150000"/>
              </a:lnSpc>
            </a:pPr>
            <a:r>
              <a:rPr lang="ja-JP" altLang="en-US" sz="1800" b="1" dirty="0">
                <a:solidFill>
                  <a:srgbClr val="7030A0"/>
                </a:solidFill>
                <a:latin typeface="+mn-ea"/>
                <a:cs typeface="MS PMincho" charset="-128"/>
              </a:rPr>
              <a:t>　</a:t>
            </a:r>
            <a:r>
              <a:rPr lang="ja-JP" altLang="en-US" sz="1800" b="1" dirty="0">
                <a:solidFill>
                  <a:srgbClr val="7C084D"/>
                </a:solidFill>
                <a:latin typeface="+mn-ea"/>
                <a:cs typeface="MS PMincho" charset="-128"/>
              </a:rPr>
              <a:t>　　　</a:t>
            </a:r>
            <a:r>
              <a:rPr lang="ja-JP" altLang="en-US" sz="2400" b="1" dirty="0">
                <a:solidFill>
                  <a:srgbClr val="7C084D"/>
                </a:solidFill>
                <a:latin typeface="+mn-ea"/>
                <a:cs typeface="MS PMincho" charset="-128"/>
              </a:rPr>
              <a:t>講　師：　緩和ケアセンター</a:t>
            </a:r>
            <a:r>
              <a:rPr lang="en-US" altLang="ja-JP" sz="2400" b="1" dirty="0">
                <a:solidFill>
                  <a:srgbClr val="7C084D"/>
                </a:solidFill>
                <a:latin typeface="+mn-ea"/>
                <a:cs typeface="MS PMincho" charset="-128"/>
              </a:rPr>
              <a:t>GM</a:t>
            </a:r>
            <a:r>
              <a:rPr lang="ja-JP" altLang="en-US" sz="2400" b="1" dirty="0">
                <a:solidFill>
                  <a:srgbClr val="7C084D"/>
                </a:solidFill>
                <a:latin typeface="+mn-ea"/>
                <a:cs typeface="MS PMincho" charset="-128"/>
              </a:rPr>
              <a:t>　森住　美幸　</a:t>
            </a:r>
            <a:endParaRPr lang="en-US" altLang="ja-JP" sz="800" b="1" dirty="0">
              <a:solidFill>
                <a:srgbClr val="7030A0"/>
              </a:solidFill>
              <a:latin typeface="+mn-ea"/>
              <a:cs typeface="MS PMincho" charset="-128"/>
            </a:endParaRPr>
          </a:p>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18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361" dirty="0">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29736" y="2507472"/>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17224" y="6963056"/>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324245" y="8394473"/>
            <a:ext cx="7042437" cy="1292662"/>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en-US" altLang="ja-JP" sz="1300" dirty="0">
              <a:latin typeface="+mn-ea"/>
              <a:cs typeface="MS PMincho" charset="-128"/>
            </a:endParaRPr>
          </a:p>
          <a:p>
            <a:endParaRPr lang="ja-JP" altLang="en-US" sz="1300" dirty="0">
              <a:latin typeface="+mn-ea"/>
              <a:cs typeface="MS PMincho" charset="-128"/>
            </a:endParaRPr>
          </a:p>
          <a:p>
            <a:r>
              <a:rPr lang="ja-JP" altLang="en-US" sz="1300" dirty="0">
                <a:latin typeface="+mn-ea"/>
                <a:cs typeface="MS PMincho" charset="-128"/>
              </a:rPr>
              <a:t>●締切日：　令和 ４年</a:t>
            </a:r>
            <a:r>
              <a:rPr lang="en-US" altLang="ja-JP" sz="1300" dirty="0">
                <a:latin typeface="+mn-ea"/>
                <a:cs typeface="MS PMincho" charset="-128"/>
              </a:rPr>
              <a:t> 5</a:t>
            </a:r>
            <a:r>
              <a:rPr lang="ja-JP" altLang="en-US" sz="1300" dirty="0">
                <a:latin typeface="+mn-ea"/>
                <a:cs typeface="MS PMincho" charset="-128"/>
              </a:rPr>
              <a:t>月 </a:t>
            </a:r>
            <a:r>
              <a:rPr lang="en-US" altLang="ja-JP" sz="1300" dirty="0">
                <a:latin typeface="+mn-ea"/>
                <a:cs typeface="MS PMincho" charset="-128"/>
              </a:rPr>
              <a:t>13</a:t>
            </a:r>
            <a:r>
              <a:rPr lang="ja-JP" altLang="en-US" sz="1300" dirty="0">
                <a:latin typeface="+mn-ea"/>
                <a:cs typeface="MS PMincho" charset="-128"/>
              </a:rPr>
              <a:t>日  １７：００　まで</a:t>
            </a:r>
            <a:endParaRPr lang="en-US" altLang="ja-JP" sz="1300"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78384" y="1144439"/>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2</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38932" y="9729113"/>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0" name="正方形/長方形 19">
            <a:extLst>
              <a:ext uri="{FF2B5EF4-FFF2-40B4-BE49-F238E27FC236}">
                <a16:creationId xmlns:a16="http://schemas.microsoft.com/office/drawing/2014/main" id="{B4540B1B-4574-4448-A0F9-8AAD180154E5}"/>
              </a:ext>
            </a:extLst>
          </p:cNvPr>
          <p:cNvSpPr/>
          <p:nvPr/>
        </p:nvSpPr>
        <p:spPr>
          <a:xfrm>
            <a:off x="7366682" y="-3075"/>
            <a:ext cx="203173" cy="10693400"/>
          </a:xfrm>
          <a:prstGeom prst="rect">
            <a:avLst/>
          </a:prstGeom>
          <a:solidFill>
            <a:srgbClr val="AE2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21" name="正方形/長方形 20">
            <a:extLst>
              <a:ext uri="{FF2B5EF4-FFF2-40B4-BE49-F238E27FC236}">
                <a16:creationId xmlns:a16="http://schemas.microsoft.com/office/drawing/2014/main" id="{E786B22D-798E-4499-9351-C4B71F197EB8}"/>
              </a:ext>
            </a:extLst>
          </p:cNvPr>
          <p:cNvSpPr/>
          <p:nvPr/>
        </p:nvSpPr>
        <p:spPr>
          <a:xfrm>
            <a:off x="-7422" y="0"/>
            <a:ext cx="203173" cy="10693400"/>
          </a:xfrm>
          <a:prstGeom prst="rect">
            <a:avLst/>
          </a:prstGeom>
          <a:solidFill>
            <a:srgbClr val="AE22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schemas.openxmlformats.org/package/2006/metadata/core-properties"/>
    <ds:schemaRef ds:uri="1119c2e5-8fb9-4d5f-baf1-202c530f2c34"/>
    <ds:schemaRef ds:uri="http://purl.org/dc/terms/"/>
    <ds:schemaRef ds:uri="http://purl.org/dc/elements/1.1/"/>
    <ds:schemaRef ds:uri="http://www.w3.org/XML/1998/namespace"/>
    <ds:schemaRef ds:uri="http://purl.org/dc/dcmitype/"/>
    <ds:schemaRef ds:uri="http://schemas.microsoft.com/office/2006/documentManagement/type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tf02776154_win32</Template>
  <TotalTime>260</TotalTime>
  <Words>356</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田島大海</cp:lastModifiedBy>
  <cp:revision>78</cp:revision>
  <cp:lastPrinted>2022-04-06T08:09:09Z</cp:lastPrinted>
  <dcterms:created xsi:type="dcterms:W3CDTF">2021-06-06T14:33:43Z</dcterms:created>
  <dcterms:modified xsi:type="dcterms:W3CDTF">2022-04-14T06:59:30Z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